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80" r:id="rId2"/>
  </p:sldMasterIdLst>
  <p:notesMasterIdLst>
    <p:notesMasterId r:id="rId62"/>
  </p:notesMasterIdLst>
  <p:sldIdLst>
    <p:sldId id="256" r:id="rId3"/>
    <p:sldId id="307" r:id="rId4"/>
    <p:sldId id="314" r:id="rId5"/>
    <p:sldId id="313" r:id="rId6"/>
    <p:sldId id="258" r:id="rId7"/>
    <p:sldId id="272" r:id="rId8"/>
    <p:sldId id="308" r:id="rId9"/>
    <p:sldId id="275" r:id="rId10"/>
    <p:sldId id="304" r:id="rId11"/>
    <p:sldId id="262" r:id="rId12"/>
    <p:sldId id="309" r:id="rId13"/>
    <p:sldId id="315" r:id="rId14"/>
    <p:sldId id="306" r:id="rId15"/>
    <p:sldId id="316" r:id="rId16"/>
    <p:sldId id="317" r:id="rId17"/>
    <p:sldId id="357" r:id="rId18"/>
    <p:sldId id="328" r:id="rId19"/>
    <p:sldId id="323" r:id="rId20"/>
    <p:sldId id="324" r:id="rId21"/>
    <p:sldId id="325" r:id="rId22"/>
    <p:sldId id="326" r:id="rId23"/>
    <p:sldId id="327" r:id="rId24"/>
    <p:sldId id="310" r:id="rId25"/>
    <p:sldId id="322" r:id="rId26"/>
    <p:sldId id="280" r:id="rId27"/>
    <p:sldId id="339" r:id="rId28"/>
    <p:sldId id="319" r:id="rId29"/>
    <p:sldId id="340" r:id="rId30"/>
    <p:sldId id="320" r:id="rId31"/>
    <p:sldId id="321" r:id="rId32"/>
    <p:sldId id="318" r:id="rId33"/>
    <p:sldId id="351" r:id="rId34"/>
    <p:sldId id="329" r:id="rId35"/>
    <p:sldId id="330" r:id="rId36"/>
    <p:sldId id="331" r:id="rId37"/>
    <p:sldId id="332" r:id="rId38"/>
    <p:sldId id="333" r:id="rId39"/>
    <p:sldId id="334" r:id="rId40"/>
    <p:sldId id="269" r:id="rId41"/>
    <p:sldId id="335" r:id="rId42"/>
    <p:sldId id="336" r:id="rId43"/>
    <p:sldId id="337" r:id="rId44"/>
    <p:sldId id="311" r:id="rId45"/>
    <p:sldId id="341" r:id="rId46"/>
    <p:sldId id="342" r:id="rId47"/>
    <p:sldId id="343" r:id="rId48"/>
    <p:sldId id="344" r:id="rId49"/>
    <p:sldId id="345" r:id="rId50"/>
    <p:sldId id="346" r:id="rId51"/>
    <p:sldId id="347" r:id="rId52"/>
    <p:sldId id="348" r:id="rId53"/>
    <p:sldId id="349" r:id="rId54"/>
    <p:sldId id="350" r:id="rId55"/>
    <p:sldId id="338" r:id="rId56"/>
    <p:sldId id="352" r:id="rId57"/>
    <p:sldId id="353" r:id="rId58"/>
    <p:sldId id="354" r:id="rId59"/>
    <p:sldId id="356" r:id="rId60"/>
    <p:sldId id="259" r:id="rId61"/>
  </p:sldIdLst>
  <p:sldSz cx="9144000" cy="5143500" type="screen16x9"/>
  <p:notesSz cx="6858000" cy="9144000"/>
  <p:embeddedFontLst>
    <p:embeddedFont>
      <p:font typeface="Cambria Math" panose="02040503050406030204" pitchFamily="18" charset="0"/>
      <p:regular r:id="rId63"/>
    </p:embeddedFont>
    <p:embeddedFont>
      <p:font typeface="DM Sans" pitchFamily="2" charset="0"/>
      <p:regular r:id="rId64"/>
      <p:bold r:id="rId65"/>
      <p:italic r:id="rId66"/>
      <p:boldItalic r:id="rId67"/>
    </p:embeddedFont>
    <p:embeddedFont>
      <p:font typeface="Prata" panose="020B0604020202020204" charset="0"/>
      <p:regular r:id="rId68"/>
    </p:embeddedFont>
    <p:embeddedFont>
      <p:font typeface="Raleway" pitchFamily="2" charset="0"/>
      <p:regular r:id="rId69"/>
      <p:bold r:id="rId70"/>
      <p:italic r:id="rId71"/>
      <p:boldItalic r:id="rId72"/>
    </p:embeddedFont>
    <p:embeddedFont>
      <p:font typeface="Roboto" panose="02000000000000000000" pitchFamily="2" charset="0"/>
      <p:regular r:id="rId73"/>
      <p:bold r:id="rId74"/>
      <p:italic r:id="rId75"/>
      <p:boldItalic r:id="rId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BFB"/>
    <a:srgbClr val="FFC6C6"/>
    <a:srgbClr val="FF7474"/>
    <a:srgbClr val="F15637"/>
    <a:srgbClr val="398700"/>
    <a:srgbClr val="004800"/>
    <a:srgbClr val="FB412D"/>
    <a:srgbClr val="AAE571"/>
    <a:srgbClr val="4BE13F"/>
    <a:srgbClr val="C5D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BAE1753-7038-4FA5-8569-B3DC2126A9F8}">
  <a:tblStyle styleId="{DBAE1753-7038-4FA5-8569-B3DC2126A9F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4660"/>
  </p:normalViewPr>
  <p:slideViewPr>
    <p:cSldViewPr snapToGrid="0">
      <p:cViewPr varScale="1">
        <p:scale>
          <a:sx n="109" d="100"/>
          <a:sy n="109" d="100"/>
        </p:scale>
        <p:origin x="1032"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fntdata"/><Relationship Id="rId68" Type="http://schemas.openxmlformats.org/officeDocument/2006/relationships/font" Target="fonts/font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font" Target="fonts/font4.fntdata"/><Relationship Id="rId74" Type="http://schemas.openxmlformats.org/officeDocument/2006/relationships/font" Target="fonts/font12.fntdata"/><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0.fntdata"/><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font" Target="fonts/font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4.fntdata"/><Relationship Id="rId7" Type="http://schemas.openxmlformats.org/officeDocument/2006/relationships/slide" Target="slides/slide5.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d431007ba2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d431007ba2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87714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120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0791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37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3463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91512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950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080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22938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2497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833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9219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1691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1830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7"/>
        <p:cNvGrpSpPr/>
        <p:nvPr/>
      </p:nvGrpSpPr>
      <p:grpSpPr>
        <a:xfrm>
          <a:off x="0" y="0"/>
          <a:ext cx="0" cy="0"/>
          <a:chOff x="0" y="0"/>
          <a:chExt cx="0" cy="0"/>
        </a:xfrm>
      </p:grpSpPr>
      <p:sp>
        <p:nvSpPr>
          <p:cNvPr id="928" name="Google Shape;928;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9" name="Google Shape;929;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88763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6961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4130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89021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2"/>
        <p:cNvGrpSpPr/>
        <p:nvPr/>
      </p:nvGrpSpPr>
      <p:grpSpPr>
        <a:xfrm>
          <a:off x="0" y="0"/>
          <a:ext cx="0" cy="0"/>
          <a:chOff x="0" y="0"/>
          <a:chExt cx="0" cy="0"/>
        </a:xfrm>
      </p:grpSpPr>
      <p:sp>
        <p:nvSpPr>
          <p:cNvPr id="1143" name="Google Shape;1143;g117b8719ecc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4" name="Google Shape;1144;g117b8719ecc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08727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087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161ca7da69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2161ca7da69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5"/>
        <p:cNvGrpSpPr/>
        <p:nvPr/>
      </p:nvGrpSpPr>
      <p:grpSpPr>
        <a:xfrm>
          <a:off x="0" y="0"/>
          <a:ext cx="0" cy="0"/>
          <a:chOff x="0" y="0"/>
          <a:chExt cx="0" cy="0"/>
        </a:xfrm>
      </p:grpSpPr>
      <p:sp>
        <p:nvSpPr>
          <p:cNvPr id="1206" name="Google Shape;1206;g1340135a080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7" name="Google Shape;1207;g1340135a080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36235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92997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6"/>
        <p:cNvGrpSpPr/>
        <p:nvPr/>
      </p:nvGrpSpPr>
      <p:grpSpPr>
        <a:xfrm>
          <a:off x="0" y="0"/>
          <a:ext cx="0" cy="0"/>
          <a:chOff x="0" y="0"/>
          <a:chExt cx="0" cy="0"/>
        </a:xfrm>
      </p:grpSpPr>
      <p:sp>
        <p:nvSpPr>
          <p:cNvPr id="1007" name="Google Shape;1007;g1dd46dd1d6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8" name="Google Shape;1008;g1dd46dd1d6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792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3"/>
        <p:cNvGrpSpPr/>
        <p:nvPr/>
      </p:nvGrpSpPr>
      <p:grpSpPr>
        <a:xfrm>
          <a:off x="0" y="0"/>
          <a:ext cx="0" cy="0"/>
          <a:chOff x="0" y="0"/>
          <a:chExt cx="0" cy="0"/>
        </a:xfrm>
      </p:grpSpPr>
      <p:sp>
        <p:nvSpPr>
          <p:cNvPr id="1354" name="Google Shape;1354;g1dd46dd1d67_2_10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5" name="Google Shape;1355;g1dd46dd1d67_2_10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182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225" y="845125"/>
            <a:ext cx="4166400" cy="29367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4500">
                <a:latin typeface="Roboto"/>
                <a:ea typeface="Roboto"/>
                <a:cs typeface="Roboto"/>
                <a:sym typeface="Roboto"/>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225" y="3822575"/>
            <a:ext cx="4166400" cy="475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400"/>
              <a:buNone/>
              <a:defRPr sz="1600">
                <a:solidFill>
                  <a:schemeClr val="dk1"/>
                </a:solidFill>
                <a:latin typeface="DM Sans"/>
                <a:ea typeface="DM Sans"/>
                <a:cs typeface="DM Sans"/>
                <a:sym typeface="DM Sans"/>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a:endParaRPr/>
          </a:p>
        </p:txBody>
      </p:sp>
      <p:sp>
        <p:nvSpPr>
          <p:cNvPr id="11" name="Google Shape;11;p2"/>
          <p:cNvSpPr>
            <a:spLocks noGrp="1"/>
          </p:cNvSpPr>
          <p:nvPr>
            <p:ph type="pic" idx="2"/>
          </p:nvPr>
        </p:nvSpPr>
        <p:spPr>
          <a:xfrm>
            <a:off x="4996275" y="-150"/>
            <a:ext cx="3892500" cy="5145300"/>
          </a:xfrm>
          <a:prstGeom prst="rect">
            <a:avLst/>
          </a:prstGeom>
          <a:noFill/>
          <a:ln>
            <a:noFill/>
          </a:ln>
        </p:spPr>
      </p:sp>
      <p:grpSp>
        <p:nvGrpSpPr>
          <p:cNvPr id="12" name="Google Shape;12;p2"/>
          <p:cNvGrpSpPr/>
          <p:nvPr/>
        </p:nvGrpSpPr>
        <p:grpSpPr>
          <a:xfrm>
            <a:off x="-1419180" y="4710064"/>
            <a:ext cx="3634291" cy="3412778"/>
            <a:chOff x="878375" y="1785050"/>
            <a:chExt cx="915900" cy="860075"/>
          </a:xfrm>
        </p:grpSpPr>
        <p:sp>
          <p:nvSpPr>
            <p:cNvPr id="13" name="Google Shape;13;p2"/>
            <p:cNvSpPr/>
            <p:nvPr/>
          </p:nvSpPr>
          <p:spPr>
            <a:xfrm>
              <a:off x="1304325" y="2169675"/>
              <a:ext cx="103600" cy="116950"/>
            </a:xfrm>
            <a:custGeom>
              <a:avLst/>
              <a:gdLst/>
              <a:ahLst/>
              <a:cxnLst/>
              <a:rect l="l" t="t" r="r" b="b"/>
              <a:pathLst>
                <a:path w="4144" h="4678" extrusionOk="0">
                  <a:moveTo>
                    <a:pt x="1546" y="342"/>
                  </a:moveTo>
                  <a:cubicBezTo>
                    <a:pt x="1953" y="342"/>
                    <a:pt x="2410" y="551"/>
                    <a:pt x="2751" y="1087"/>
                  </a:cubicBezTo>
                  <a:cubicBezTo>
                    <a:pt x="3632" y="2456"/>
                    <a:pt x="3798" y="3230"/>
                    <a:pt x="3786" y="3635"/>
                  </a:cubicBezTo>
                  <a:cubicBezTo>
                    <a:pt x="3774" y="3789"/>
                    <a:pt x="3751" y="3920"/>
                    <a:pt x="3691" y="4016"/>
                  </a:cubicBezTo>
                  <a:cubicBezTo>
                    <a:pt x="3584" y="4206"/>
                    <a:pt x="3405" y="4313"/>
                    <a:pt x="3143" y="4337"/>
                  </a:cubicBezTo>
                  <a:cubicBezTo>
                    <a:pt x="3103" y="4341"/>
                    <a:pt x="3061" y="4343"/>
                    <a:pt x="3018" y="4343"/>
                  </a:cubicBezTo>
                  <a:cubicBezTo>
                    <a:pt x="2182" y="4343"/>
                    <a:pt x="957" y="3582"/>
                    <a:pt x="584" y="2551"/>
                  </a:cubicBezTo>
                  <a:cubicBezTo>
                    <a:pt x="393" y="2051"/>
                    <a:pt x="345" y="1575"/>
                    <a:pt x="465" y="1194"/>
                  </a:cubicBezTo>
                  <a:cubicBezTo>
                    <a:pt x="548" y="872"/>
                    <a:pt x="750" y="610"/>
                    <a:pt x="1024" y="468"/>
                  </a:cubicBezTo>
                  <a:cubicBezTo>
                    <a:pt x="1176" y="388"/>
                    <a:pt x="1356" y="342"/>
                    <a:pt x="1546" y="342"/>
                  </a:cubicBezTo>
                  <a:close/>
                  <a:moveTo>
                    <a:pt x="1537" y="1"/>
                  </a:moveTo>
                  <a:cubicBezTo>
                    <a:pt x="1292" y="1"/>
                    <a:pt x="1059" y="60"/>
                    <a:pt x="857" y="170"/>
                  </a:cubicBezTo>
                  <a:cubicBezTo>
                    <a:pt x="607" y="301"/>
                    <a:pt x="405" y="503"/>
                    <a:pt x="262" y="765"/>
                  </a:cubicBezTo>
                  <a:cubicBezTo>
                    <a:pt x="215" y="872"/>
                    <a:pt x="167" y="979"/>
                    <a:pt x="131" y="1099"/>
                  </a:cubicBezTo>
                  <a:cubicBezTo>
                    <a:pt x="0" y="1551"/>
                    <a:pt x="48" y="2099"/>
                    <a:pt x="262" y="2670"/>
                  </a:cubicBezTo>
                  <a:cubicBezTo>
                    <a:pt x="703" y="3846"/>
                    <a:pt x="2056" y="4678"/>
                    <a:pt x="3027" y="4678"/>
                  </a:cubicBezTo>
                  <a:cubicBezTo>
                    <a:pt x="3079" y="4678"/>
                    <a:pt x="3130" y="4675"/>
                    <a:pt x="3179" y="4670"/>
                  </a:cubicBezTo>
                  <a:cubicBezTo>
                    <a:pt x="3763" y="4623"/>
                    <a:pt x="4108" y="4242"/>
                    <a:pt x="4120" y="3635"/>
                  </a:cubicBezTo>
                  <a:lnTo>
                    <a:pt x="4120" y="3646"/>
                  </a:lnTo>
                  <a:cubicBezTo>
                    <a:pt x="4144" y="2980"/>
                    <a:pt x="3774" y="2051"/>
                    <a:pt x="3036" y="896"/>
                  </a:cubicBezTo>
                  <a:cubicBezTo>
                    <a:pt x="2631" y="271"/>
                    <a:pt x="2059" y="1"/>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276050" y="2141950"/>
              <a:ext cx="162525" cy="187850"/>
            </a:xfrm>
            <a:custGeom>
              <a:avLst/>
              <a:gdLst/>
              <a:ahLst/>
              <a:cxnLst/>
              <a:rect l="l" t="t" r="r" b="b"/>
              <a:pathLst>
                <a:path w="6501" h="7514" extrusionOk="0">
                  <a:moveTo>
                    <a:pt x="2763" y="338"/>
                  </a:moveTo>
                  <a:cubicBezTo>
                    <a:pt x="3269" y="338"/>
                    <a:pt x="3780" y="519"/>
                    <a:pt x="4215" y="874"/>
                  </a:cubicBezTo>
                  <a:lnTo>
                    <a:pt x="4322" y="945"/>
                  </a:lnTo>
                  <a:cubicBezTo>
                    <a:pt x="4786" y="1231"/>
                    <a:pt x="5298" y="1541"/>
                    <a:pt x="5608" y="2184"/>
                  </a:cubicBezTo>
                  <a:cubicBezTo>
                    <a:pt x="6156" y="3279"/>
                    <a:pt x="6001" y="4148"/>
                    <a:pt x="5691" y="5446"/>
                  </a:cubicBezTo>
                  <a:cubicBezTo>
                    <a:pt x="5427" y="6597"/>
                    <a:pt x="4798" y="7177"/>
                    <a:pt x="3828" y="7177"/>
                  </a:cubicBezTo>
                  <a:cubicBezTo>
                    <a:pt x="3705" y="7177"/>
                    <a:pt x="3576" y="7167"/>
                    <a:pt x="3441" y="7149"/>
                  </a:cubicBezTo>
                  <a:cubicBezTo>
                    <a:pt x="2024" y="6946"/>
                    <a:pt x="1536" y="5958"/>
                    <a:pt x="810" y="4446"/>
                  </a:cubicBezTo>
                  <a:lnTo>
                    <a:pt x="691" y="4232"/>
                  </a:lnTo>
                  <a:cubicBezTo>
                    <a:pt x="345" y="3505"/>
                    <a:pt x="357" y="2648"/>
                    <a:pt x="714" y="1791"/>
                  </a:cubicBezTo>
                  <a:cubicBezTo>
                    <a:pt x="917" y="1315"/>
                    <a:pt x="1226" y="934"/>
                    <a:pt x="1584" y="695"/>
                  </a:cubicBezTo>
                  <a:cubicBezTo>
                    <a:pt x="1946" y="456"/>
                    <a:pt x="2353" y="338"/>
                    <a:pt x="2763" y="338"/>
                  </a:cubicBezTo>
                  <a:close/>
                  <a:moveTo>
                    <a:pt x="2770" y="0"/>
                  </a:moveTo>
                  <a:cubicBezTo>
                    <a:pt x="2296" y="0"/>
                    <a:pt x="1824" y="136"/>
                    <a:pt x="1405" y="410"/>
                  </a:cubicBezTo>
                  <a:cubicBezTo>
                    <a:pt x="1048" y="636"/>
                    <a:pt x="762" y="969"/>
                    <a:pt x="536" y="1386"/>
                  </a:cubicBezTo>
                  <a:cubicBezTo>
                    <a:pt x="488" y="1469"/>
                    <a:pt x="441" y="1565"/>
                    <a:pt x="405" y="1648"/>
                  </a:cubicBezTo>
                  <a:cubicBezTo>
                    <a:pt x="0" y="2600"/>
                    <a:pt x="0" y="3565"/>
                    <a:pt x="393" y="4374"/>
                  </a:cubicBezTo>
                  <a:lnTo>
                    <a:pt x="500" y="4601"/>
                  </a:lnTo>
                  <a:cubicBezTo>
                    <a:pt x="1250" y="6149"/>
                    <a:pt x="1798" y="7256"/>
                    <a:pt x="3393" y="7482"/>
                  </a:cubicBezTo>
                  <a:cubicBezTo>
                    <a:pt x="3541" y="7503"/>
                    <a:pt x="3684" y="7513"/>
                    <a:pt x="3821" y="7513"/>
                  </a:cubicBezTo>
                  <a:cubicBezTo>
                    <a:pt x="4946" y="7513"/>
                    <a:pt x="5717" y="6824"/>
                    <a:pt x="6025" y="5529"/>
                  </a:cubicBezTo>
                  <a:cubicBezTo>
                    <a:pt x="6346" y="4196"/>
                    <a:pt x="6501" y="3220"/>
                    <a:pt x="5918" y="2029"/>
                  </a:cubicBezTo>
                  <a:cubicBezTo>
                    <a:pt x="5560" y="1303"/>
                    <a:pt x="4977" y="945"/>
                    <a:pt x="4501" y="660"/>
                  </a:cubicBezTo>
                  <a:lnTo>
                    <a:pt x="4417" y="600"/>
                  </a:lnTo>
                  <a:cubicBezTo>
                    <a:pt x="3927" y="201"/>
                    <a:pt x="3347" y="0"/>
                    <a:pt x="277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245375" y="2114275"/>
              <a:ext cx="225650" cy="261675"/>
            </a:xfrm>
            <a:custGeom>
              <a:avLst/>
              <a:gdLst/>
              <a:ahLst/>
              <a:cxnLst/>
              <a:rect l="l" t="t" r="r" b="b"/>
              <a:pathLst>
                <a:path w="9026" h="10467" extrusionOk="0">
                  <a:moveTo>
                    <a:pt x="4190" y="335"/>
                  </a:moveTo>
                  <a:cubicBezTo>
                    <a:pt x="4707" y="335"/>
                    <a:pt x="5229" y="458"/>
                    <a:pt x="5728" y="707"/>
                  </a:cubicBezTo>
                  <a:cubicBezTo>
                    <a:pt x="6454" y="957"/>
                    <a:pt x="7442" y="1302"/>
                    <a:pt x="7990" y="2410"/>
                  </a:cubicBezTo>
                  <a:cubicBezTo>
                    <a:pt x="8669" y="3803"/>
                    <a:pt x="8335" y="4970"/>
                    <a:pt x="7787" y="6898"/>
                  </a:cubicBezTo>
                  <a:lnTo>
                    <a:pt x="7656" y="7363"/>
                  </a:lnTo>
                  <a:cubicBezTo>
                    <a:pt x="7154" y="9182"/>
                    <a:pt x="6117" y="10127"/>
                    <a:pt x="4639" y="10127"/>
                  </a:cubicBezTo>
                  <a:cubicBezTo>
                    <a:pt x="4366" y="10127"/>
                    <a:pt x="4078" y="10095"/>
                    <a:pt x="3775" y="10030"/>
                  </a:cubicBezTo>
                  <a:cubicBezTo>
                    <a:pt x="2311" y="9720"/>
                    <a:pt x="2072" y="9006"/>
                    <a:pt x="1656" y="7827"/>
                  </a:cubicBezTo>
                  <a:cubicBezTo>
                    <a:pt x="1465" y="7279"/>
                    <a:pt x="1251" y="6660"/>
                    <a:pt x="870" y="5970"/>
                  </a:cubicBezTo>
                  <a:cubicBezTo>
                    <a:pt x="346" y="5029"/>
                    <a:pt x="406" y="3707"/>
                    <a:pt x="1037" y="2433"/>
                  </a:cubicBezTo>
                  <a:cubicBezTo>
                    <a:pt x="1334" y="1814"/>
                    <a:pt x="1739" y="1338"/>
                    <a:pt x="2203" y="993"/>
                  </a:cubicBezTo>
                  <a:cubicBezTo>
                    <a:pt x="2810" y="556"/>
                    <a:pt x="3496" y="335"/>
                    <a:pt x="4190" y="335"/>
                  </a:cubicBezTo>
                  <a:close/>
                  <a:moveTo>
                    <a:pt x="4206" y="0"/>
                  </a:moveTo>
                  <a:cubicBezTo>
                    <a:pt x="3435" y="0"/>
                    <a:pt x="2666" y="244"/>
                    <a:pt x="2013" y="719"/>
                  </a:cubicBezTo>
                  <a:cubicBezTo>
                    <a:pt x="1537" y="1064"/>
                    <a:pt x="1132" y="1529"/>
                    <a:pt x="822" y="2112"/>
                  </a:cubicBezTo>
                  <a:cubicBezTo>
                    <a:pt x="798" y="2172"/>
                    <a:pt x="763" y="2219"/>
                    <a:pt x="739" y="2279"/>
                  </a:cubicBezTo>
                  <a:cubicBezTo>
                    <a:pt x="60" y="3660"/>
                    <a:pt x="1" y="5100"/>
                    <a:pt x="572" y="6136"/>
                  </a:cubicBezTo>
                  <a:cubicBezTo>
                    <a:pt x="941" y="6803"/>
                    <a:pt x="1156" y="7410"/>
                    <a:pt x="1334" y="7946"/>
                  </a:cubicBezTo>
                  <a:cubicBezTo>
                    <a:pt x="1751" y="9137"/>
                    <a:pt x="2061" y="10006"/>
                    <a:pt x="3704" y="10363"/>
                  </a:cubicBezTo>
                  <a:cubicBezTo>
                    <a:pt x="4027" y="10433"/>
                    <a:pt x="4337" y="10467"/>
                    <a:pt x="4632" y="10467"/>
                  </a:cubicBezTo>
                  <a:cubicBezTo>
                    <a:pt x="6259" y="10467"/>
                    <a:pt x="7436" y="9423"/>
                    <a:pt x="7990" y="7458"/>
                  </a:cubicBezTo>
                  <a:lnTo>
                    <a:pt x="8121" y="6994"/>
                  </a:lnTo>
                  <a:cubicBezTo>
                    <a:pt x="8680" y="4981"/>
                    <a:pt x="9026" y="3767"/>
                    <a:pt x="8288" y="2267"/>
                  </a:cubicBezTo>
                  <a:cubicBezTo>
                    <a:pt x="7680" y="1029"/>
                    <a:pt x="6573" y="648"/>
                    <a:pt x="5859" y="398"/>
                  </a:cubicBezTo>
                  <a:cubicBezTo>
                    <a:pt x="5336" y="131"/>
                    <a:pt x="4770" y="0"/>
                    <a:pt x="420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213525" y="2086325"/>
              <a:ext cx="288750" cy="336900"/>
            </a:xfrm>
            <a:custGeom>
              <a:avLst/>
              <a:gdLst/>
              <a:ahLst/>
              <a:cxnLst/>
              <a:rect l="l" t="t" r="r" b="b"/>
              <a:pathLst>
                <a:path w="11550" h="13476" extrusionOk="0">
                  <a:moveTo>
                    <a:pt x="5772" y="336"/>
                  </a:moveTo>
                  <a:cubicBezTo>
                    <a:pt x="6265" y="336"/>
                    <a:pt x="6761" y="414"/>
                    <a:pt x="7240" y="575"/>
                  </a:cubicBezTo>
                  <a:cubicBezTo>
                    <a:pt x="8061" y="754"/>
                    <a:pt x="9597" y="1087"/>
                    <a:pt x="10383" y="2706"/>
                  </a:cubicBezTo>
                  <a:cubicBezTo>
                    <a:pt x="11181" y="4337"/>
                    <a:pt x="10764" y="5683"/>
                    <a:pt x="10014" y="8135"/>
                  </a:cubicBezTo>
                  <a:cubicBezTo>
                    <a:pt x="9895" y="8504"/>
                    <a:pt x="9776" y="8909"/>
                    <a:pt x="9645" y="9338"/>
                  </a:cubicBezTo>
                  <a:cubicBezTo>
                    <a:pt x="9478" y="9909"/>
                    <a:pt x="9276" y="10409"/>
                    <a:pt x="9038" y="10850"/>
                  </a:cubicBezTo>
                  <a:cubicBezTo>
                    <a:pt x="8226" y="12362"/>
                    <a:pt x="7019" y="13135"/>
                    <a:pt x="5475" y="13135"/>
                  </a:cubicBezTo>
                  <a:cubicBezTo>
                    <a:pt x="5049" y="13135"/>
                    <a:pt x="4597" y="13076"/>
                    <a:pt x="4120" y="12957"/>
                  </a:cubicBezTo>
                  <a:cubicBezTo>
                    <a:pt x="2394" y="12529"/>
                    <a:pt x="2239" y="11719"/>
                    <a:pt x="2001" y="10505"/>
                  </a:cubicBezTo>
                  <a:cubicBezTo>
                    <a:pt x="1858" y="9755"/>
                    <a:pt x="1680" y="8814"/>
                    <a:pt x="1060" y="7778"/>
                  </a:cubicBezTo>
                  <a:cubicBezTo>
                    <a:pt x="370" y="6599"/>
                    <a:pt x="489" y="4825"/>
                    <a:pt x="1382" y="3123"/>
                  </a:cubicBezTo>
                  <a:cubicBezTo>
                    <a:pt x="1775" y="2397"/>
                    <a:pt x="2263" y="1789"/>
                    <a:pt x="2846" y="1337"/>
                  </a:cubicBezTo>
                  <a:cubicBezTo>
                    <a:pt x="3702" y="683"/>
                    <a:pt x="4733" y="336"/>
                    <a:pt x="5772" y="336"/>
                  </a:cubicBezTo>
                  <a:close/>
                  <a:moveTo>
                    <a:pt x="5761" y="1"/>
                  </a:moveTo>
                  <a:cubicBezTo>
                    <a:pt x="4659" y="1"/>
                    <a:pt x="3558" y="366"/>
                    <a:pt x="2632" y="1075"/>
                  </a:cubicBezTo>
                  <a:cubicBezTo>
                    <a:pt x="2025" y="1539"/>
                    <a:pt x="1513" y="2170"/>
                    <a:pt x="1108" y="2932"/>
                  </a:cubicBezTo>
                  <a:cubicBezTo>
                    <a:pt x="1096" y="2944"/>
                    <a:pt x="1084" y="2956"/>
                    <a:pt x="1084" y="2968"/>
                  </a:cubicBezTo>
                  <a:cubicBezTo>
                    <a:pt x="120" y="4790"/>
                    <a:pt x="1" y="6659"/>
                    <a:pt x="775" y="7957"/>
                  </a:cubicBezTo>
                  <a:cubicBezTo>
                    <a:pt x="1358" y="8933"/>
                    <a:pt x="1525" y="9802"/>
                    <a:pt x="1668" y="10564"/>
                  </a:cubicBezTo>
                  <a:cubicBezTo>
                    <a:pt x="1918" y="11814"/>
                    <a:pt x="2108" y="12803"/>
                    <a:pt x="4037" y="13291"/>
                  </a:cubicBezTo>
                  <a:cubicBezTo>
                    <a:pt x="4534" y="13415"/>
                    <a:pt x="5008" y="13476"/>
                    <a:pt x="5458" y="13476"/>
                  </a:cubicBezTo>
                  <a:cubicBezTo>
                    <a:pt x="7602" y="13476"/>
                    <a:pt x="9179" y="12081"/>
                    <a:pt x="9966" y="9433"/>
                  </a:cubicBezTo>
                  <a:cubicBezTo>
                    <a:pt x="10097" y="9005"/>
                    <a:pt x="10216" y="8612"/>
                    <a:pt x="10335" y="8231"/>
                  </a:cubicBezTo>
                  <a:cubicBezTo>
                    <a:pt x="11086" y="5790"/>
                    <a:pt x="11550" y="4313"/>
                    <a:pt x="10693" y="2563"/>
                  </a:cubicBezTo>
                  <a:cubicBezTo>
                    <a:pt x="9835" y="801"/>
                    <a:pt x="8192" y="432"/>
                    <a:pt x="7323" y="253"/>
                  </a:cubicBezTo>
                  <a:cubicBezTo>
                    <a:pt x="6815" y="84"/>
                    <a:pt x="6288" y="1"/>
                    <a:pt x="576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182575" y="2057250"/>
              <a:ext cx="350950" cy="413325"/>
            </a:xfrm>
            <a:custGeom>
              <a:avLst/>
              <a:gdLst/>
              <a:ahLst/>
              <a:cxnLst/>
              <a:rect l="l" t="t" r="r" b="b"/>
              <a:pathLst>
                <a:path w="14038" h="16533" extrusionOk="0">
                  <a:moveTo>
                    <a:pt x="7374" y="338"/>
                  </a:moveTo>
                  <a:cubicBezTo>
                    <a:pt x="7817" y="338"/>
                    <a:pt x="8262" y="387"/>
                    <a:pt x="8704" y="488"/>
                  </a:cubicBezTo>
                  <a:cubicBezTo>
                    <a:pt x="10192" y="702"/>
                    <a:pt x="11835" y="1166"/>
                    <a:pt x="12752" y="3048"/>
                  </a:cubicBezTo>
                  <a:cubicBezTo>
                    <a:pt x="13681" y="4941"/>
                    <a:pt x="13157" y="6548"/>
                    <a:pt x="12204" y="9453"/>
                  </a:cubicBezTo>
                  <a:cubicBezTo>
                    <a:pt x="12014" y="10037"/>
                    <a:pt x="11812" y="10668"/>
                    <a:pt x="11597" y="11358"/>
                  </a:cubicBezTo>
                  <a:cubicBezTo>
                    <a:pt x="11383" y="12073"/>
                    <a:pt x="11121" y="12704"/>
                    <a:pt x="10823" y="13251"/>
                  </a:cubicBezTo>
                  <a:cubicBezTo>
                    <a:pt x="9778" y="15204"/>
                    <a:pt x="8239" y="16197"/>
                    <a:pt x="6282" y="16197"/>
                  </a:cubicBezTo>
                  <a:cubicBezTo>
                    <a:pt x="5697" y="16197"/>
                    <a:pt x="5075" y="16108"/>
                    <a:pt x="4418" y="15930"/>
                  </a:cubicBezTo>
                  <a:cubicBezTo>
                    <a:pt x="2394" y="15382"/>
                    <a:pt x="2322" y="14478"/>
                    <a:pt x="2215" y="13096"/>
                  </a:cubicBezTo>
                  <a:cubicBezTo>
                    <a:pt x="2144" y="12144"/>
                    <a:pt x="2048" y="10953"/>
                    <a:pt x="1227" y="9632"/>
                  </a:cubicBezTo>
                  <a:cubicBezTo>
                    <a:pt x="334" y="8203"/>
                    <a:pt x="513" y="6000"/>
                    <a:pt x="1691" y="3869"/>
                  </a:cubicBezTo>
                  <a:cubicBezTo>
                    <a:pt x="2167" y="3012"/>
                    <a:pt x="2763" y="2298"/>
                    <a:pt x="3453" y="1750"/>
                  </a:cubicBezTo>
                  <a:cubicBezTo>
                    <a:pt x="4601" y="828"/>
                    <a:pt x="5976" y="338"/>
                    <a:pt x="7374" y="338"/>
                  </a:cubicBezTo>
                  <a:close/>
                  <a:moveTo>
                    <a:pt x="7372" y="1"/>
                  </a:moveTo>
                  <a:cubicBezTo>
                    <a:pt x="5904" y="1"/>
                    <a:pt x="4451" y="508"/>
                    <a:pt x="3239" y="1476"/>
                  </a:cubicBezTo>
                  <a:cubicBezTo>
                    <a:pt x="2513" y="2059"/>
                    <a:pt x="1894" y="2809"/>
                    <a:pt x="1394" y="3702"/>
                  </a:cubicBezTo>
                  <a:cubicBezTo>
                    <a:pt x="1370" y="3738"/>
                    <a:pt x="1358" y="3774"/>
                    <a:pt x="1334" y="3822"/>
                  </a:cubicBezTo>
                  <a:cubicBezTo>
                    <a:pt x="155" y="6012"/>
                    <a:pt x="1" y="8298"/>
                    <a:pt x="941" y="9810"/>
                  </a:cubicBezTo>
                  <a:cubicBezTo>
                    <a:pt x="1715" y="11061"/>
                    <a:pt x="1798" y="12156"/>
                    <a:pt x="1882" y="13120"/>
                  </a:cubicBezTo>
                  <a:cubicBezTo>
                    <a:pt x="1989" y="14537"/>
                    <a:pt x="2072" y="15656"/>
                    <a:pt x="4334" y="16264"/>
                  </a:cubicBezTo>
                  <a:cubicBezTo>
                    <a:pt x="5003" y="16443"/>
                    <a:pt x="5640" y="16532"/>
                    <a:pt x="6242" y="16532"/>
                  </a:cubicBezTo>
                  <a:cubicBezTo>
                    <a:pt x="8912" y="16532"/>
                    <a:pt x="10899" y="14785"/>
                    <a:pt x="11919" y="11453"/>
                  </a:cubicBezTo>
                  <a:lnTo>
                    <a:pt x="11919" y="11465"/>
                  </a:lnTo>
                  <a:cubicBezTo>
                    <a:pt x="12133" y="10763"/>
                    <a:pt x="12335" y="10132"/>
                    <a:pt x="12526" y="9560"/>
                  </a:cubicBezTo>
                  <a:cubicBezTo>
                    <a:pt x="13467" y="6667"/>
                    <a:pt x="14038" y="4917"/>
                    <a:pt x="13050" y="2893"/>
                  </a:cubicBezTo>
                  <a:cubicBezTo>
                    <a:pt x="12073" y="869"/>
                    <a:pt x="10240" y="357"/>
                    <a:pt x="8764" y="154"/>
                  </a:cubicBezTo>
                  <a:cubicBezTo>
                    <a:pt x="8303" y="51"/>
                    <a:pt x="7837" y="1"/>
                    <a:pt x="73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151925" y="2027400"/>
              <a:ext cx="413175" cy="485575"/>
            </a:xfrm>
            <a:custGeom>
              <a:avLst/>
              <a:gdLst/>
              <a:ahLst/>
              <a:cxnLst/>
              <a:rect l="l" t="t" r="r" b="b"/>
              <a:pathLst>
                <a:path w="16527" h="19423" extrusionOk="0">
                  <a:moveTo>
                    <a:pt x="9031" y="0"/>
                  </a:moveTo>
                  <a:cubicBezTo>
                    <a:pt x="7162" y="0"/>
                    <a:pt x="5349" y="657"/>
                    <a:pt x="3822" y="1908"/>
                  </a:cubicBezTo>
                  <a:cubicBezTo>
                    <a:pt x="2989" y="2599"/>
                    <a:pt x="2274" y="3456"/>
                    <a:pt x="1691" y="4468"/>
                  </a:cubicBezTo>
                  <a:cubicBezTo>
                    <a:pt x="1643" y="4563"/>
                    <a:pt x="1596" y="4646"/>
                    <a:pt x="1548" y="4742"/>
                  </a:cubicBezTo>
                  <a:cubicBezTo>
                    <a:pt x="179" y="7278"/>
                    <a:pt x="0" y="9992"/>
                    <a:pt x="1096" y="11707"/>
                  </a:cubicBezTo>
                  <a:cubicBezTo>
                    <a:pt x="2060" y="13207"/>
                    <a:pt x="2048" y="14517"/>
                    <a:pt x="2036" y="15672"/>
                  </a:cubicBezTo>
                  <a:lnTo>
                    <a:pt x="2036" y="15874"/>
                  </a:lnTo>
                  <a:lnTo>
                    <a:pt x="2381" y="16053"/>
                  </a:lnTo>
                  <a:lnTo>
                    <a:pt x="2381" y="15672"/>
                  </a:lnTo>
                  <a:cubicBezTo>
                    <a:pt x="2381" y="14529"/>
                    <a:pt x="2393" y="13112"/>
                    <a:pt x="1381" y="11516"/>
                  </a:cubicBezTo>
                  <a:cubicBezTo>
                    <a:pt x="310" y="9849"/>
                    <a:pt x="548" y="7147"/>
                    <a:pt x="1989" y="4635"/>
                  </a:cubicBezTo>
                  <a:cubicBezTo>
                    <a:pt x="2548" y="3658"/>
                    <a:pt x="3239" y="2825"/>
                    <a:pt x="4036" y="2170"/>
                  </a:cubicBezTo>
                  <a:cubicBezTo>
                    <a:pt x="5504" y="968"/>
                    <a:pt x="7241" y="337"/>
                    <a:pt x="9031" y="337"/>
                  </a:cubicBezTo>
                  <a:cubicBezTo>
                    <a:pt x="9405" y="337"/>
                    <a:pt x="9780" y="364"/>
                    <a:pt x="10156" y="420"/>
                  </a:cubicBezTo>
                  <a:cubicBezTo>
                    <a:pt x="11859" y="574"/>
                    <a:pt x="13966" y="1063"/>
                    <a:pt x="15097" y="3408"/>
                  </a:cubicBezTo>
                  <a:cubicBezTo>
                    <a:pt x="16157" y="5587"/>
                    <a:pt x="15526" y="7444"/>
                    <a:pt x="14395" y="10802"/>
                  </a:cubicBezTo>
                  <a:cubicBezTo>
                    <a:pt x="14133" y="11576"/>
                    <a:pt x="13835" y="12445"/>
                    <a:pt x="13538" y="13409"/>
                  </a:cubicBezTo>
                  <a:cubicBezTo>
                    <a:pt x="12478" y="16791"/>
                    <a:pt x="10656" y="18731"/>
                    <a:pt x="8216" y="19184"/>
                  </a:cubicBezTo>
                  <a:lnTo>
                    <a:pt x="8644" y="19422"/>
                  </a:lnTo>
                  <a:cubicBezTo>
                    <a:pt x="11025" y="18815"/>
                    <a:pt x="12823" y="16803"/>
                    <a:pt x="13859" y="13505"/>
                  </a:cubicBezTo>
                  <a:lnTo>
                    <a:pt x="13859" y="13517"/>
                  </a:lnTo>
                  <a:cubicBezTo>
                    <a:pt x="14157" y="12552"/>
                    <a:pt x="14454" y="11683"/>
                    <a:pt x="14716" y="10921"/>
                  </a:cubicBezTo>
                  <a:cubicBezTo>
                    <a:pt x="15847" y="7575"/>
                    <a:pt x="16526" y="5563"/>
                    <a:pt x="15407" y="3265"/>
                  </a:cubicBezTo>
                  <a:cubicBezTo>
                    <a:pt x="14181" y="729"/>
                    <a:pt x="11847" y="241"/>
                    <a:pt x="10204" y="86"/>
                  </a:cubicBezTo>
                  <a:cubicBezTo>
                    <a:pt x="9812" y="29"/>
                    <a:pt x="9420" y="0"/>
                    <a:pt x="90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120675" y="1997200"/>
              <a:ext cx="475975" cy="540775"/>
            </a:xfrm>
            <a:custGeom>
              <a:avLst/>
              <a:gdLst/>
              <a:ahLst/>
              <a:cxnLst/>
              <a:rect l="l" t="t" r="r" b="b"/>
              <a:pathLst>
                <a:path w="19039" h="21631" extrusionOk="0">
                  <a:moveTo>
                    <a:pt x="10763" y="1"/>
                  </a:moveTo>
                  <a:cubicBezTo>
                    <a:pt x="8480" y="1"/>
                    <a:pt x="6259" y="830"/>
                    <a:pt x="4429" y="2366"/>
                  </a:cubicBezTo>
                  <a:cubicBezTo>
                    <a:pt x="3500" y="3152"/>
                    <a:pt x="2679" y="4128"/>
                    <a:pt x="2024" y="5259"/>
                  </a:cubicBezTo>
                  <a:cubicBezTo>
                    <a:pt x="1929" y="5402"/>
                    <a:pt x="1857" y="5545"/>
                    <a:pt x="1774" y="5688"/>
                  </a:cubicBezTo>
                  <a:cubicBezTo>
                    <a:pt x="202" y="8605"/>
                    <a:pt x="0" y="11677"/>
                    <a:pt x="1274" y="13605"/>
                  </a:cubicBezTo>
                  <a:cubicBezTo>
                    <a:pt x="1965" y="14653"/>
                    <a:pt x="2191" y="15629"/>
                    <a:pt x="2250" y="16522"/>
                  </a:cubicBezTo>
                  <a:lnTo>
                    <a:pt x="2596" y="16713"/>
                  </a:lnTo>
                  <a:cubicBezTo>
                    <a:pt x="2560" y="15713"/>
                    <a:pt x="2334" y="14605"/>
                    <a:pt x="1548" y="13427"/>
                  </a:cubicBezTo>
                  <a:cubicBezTo>
                    <a:pt x="286" y="11498"/>
                    <a:pt x="595" y="8355"/>
                    <a:pt x="2310" y="5426"/>
                  </a:cubicBezTo>
                  <a:cubicBezTo>
                    <a:pt x="2953" y="4330"/>
                    <a:pt x="3739" y="3390"/>
                    <a:pt x="4655" y="2616"/>
                  </a:cubicBezTo>
                  <a:cubicBezTo>
                    <a:pt x="6421" y="1134"/>
                    <a:pt x="8558" y="348"/>
                    <a:pt x="10755" y="348"/>
                  </a:cubicBezTo>
                  <a:cubicBezTo>
                    <a:pt x="11047" y="348"/>
                    <a:pt x="11340" y="362"/>
                    <a:pt x="11632" y="389"/>
                  </a:cubicBezTo>
                  <a:cubicBezTo>
                    <a:pt x="13490" y="485"/>
                    <a:pt x="16097" y="949"/>
                    <a:pt x="17478" y="3807"/>
                  </a:cubicBezTo>
                  <a:cubicBezTo>
                    <a:pt x="18669" y="6259"/>
                    <a:pt x="17931" y="8379"/>
                    <a:pt x="16597" y="12236"/>
                  </a:cubicBezTo>
                  <a:cubicBezTo>
                    <a:pt x="16264" y="13189"/>
                    <a:pt x="15883" y="14272"/>
                    <a:pt x="15502" y="15487"/>
                  </a:cubicBezTo>
                  <a:cubicBezTo>
                    <a:pt x="15192" y="16439"/>
                    <a:pt x="14835" y="17296"/>
                    <a:pt x="14430" y="18058"/>
                  </a:cubicBezTo>
                  <a:cubicBezTo>
                    <a:pt x="13609" y="19582"/>
                    <a:pt x="12585" y="20701"/>
                    <a:pt x="11382" y="21428"/>
                  </a:cubicBezTo>
                  <a:lnTo>
                    <a:pt x="11740" y="21630"/>
                  </a:lnTo>
                  <a:cubicBezTo>
                    <a:pt x="13526" y="20475"/>
                    <a:pt x="14919" y="18439"/>
                    <a:pt x="15823" y="15582"/>
                  </a:cubicBezTo>
                  <a:cubicBezTo>
                    <a:pt x="16204" y="14379"/>
                    <a:pt x="16585" y="13296"/>
                    <a:pt x="16919" y="12343"/>
                  </a:cubicBezTo>
                  <a:cubicBezTo>
                    <a:pt x="18240" y="8533"/>
                    <a:pt x="19038" y="6247"/>
                    <a:pt x="17788" y="3652"/>
                  </a:cubicBezTo>
                  <a:cubicBezTo>
                    <a:pt x="16169" y="294"/>
                    <a:pt x="12775" y="104"/>
                    <a:pt x="11668" y="44"/>
                  </a:cubicBezTo>
                  <a:cubicBezTo>
                    <a:pt x="11366" y="15"/>
                    <a:pt x="11064" y="1"/>
                    <a:pt x="1076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89700" y="1966650"/>
              <a:ext cx="538500" cy="589475"/>
            </a:xfrm>
            <a:custGeom>
              <a:avLst/>
              <a:gdLst/>
              <a:ahLst/>
              <a:cxnLst/>
              <a:rect l="l" t="t" r="r" b="b"/>
              <a:pathLst>
                <a:path w="21540" h="23579" extrusionOk="0">
                  <a:moveTo>
                    <a:pt x="12533" y="0"/>
                  </a:moveTo>
                  <a:cubicBezTo>
                    <a:pt x="9820" y="0"/>
                    <a:pt x="7180" y="994"/>
                    <a:pt x="5037" y="2826"/>
                  </a:cubicBezTo>
                  <a:cubicBezTo>
                    <a:pt x="3989" y="3719"/>
                    <a:pt x="3085" y="4802"/>
                    <a:pt x="2334" y="6052"/>
                  </a:cubicBezTo>
                  <a:cubicBezTo>
                    <a:pt x="2215" y="6255"/>
                    <a:pt x="2096" y="6457"/>
                    <a:pt x="1989" y="6648"/>
                  </a:cubicBezTo>
                  <a:cubicBezTo>
                    <a:pt x="227" y="9934"/>
                    <a:pt x="1" y="13363"/>
                    <a:pt x="1441" y="15530"/>
                  </a:cubicBezTo>
                  <a:cubicBezTo>
                    <a:pt x="1787" y="16054"/>
                    <a:pt x="2025" y="16554"/>
                    <a:pt x="2192" y="17042"/>
                  </a:cubicBezTo>
                  <a:lnTo>
                    <a:pt x="2608" y="17268"/>
                  </a:lnTo>
                  <a:cubicBezTo>
                    <a:pt x="2442" y="16649"/>
                    <a:pt x="2168" y="16006"/>
                    <a:pt x="1715" y="15339"/>
                  </a:cubicBezTo>
                  <a:cubicBezTo>
                    <a:pt x="263" y="13161"/>
                    <a:pt x="620" y="9577"/>
                    <a:pt x="2620" y="6231"/>
                  </a:cubicBezTo>
                  <a:cubicBezTo>
                    <a:pt x="3346" y="5017"/>
                    <a:pt x="4239" y="3957"/>
                    <a:pt x="5251" y="3088"/>
                  </a:cubicBezTo>
                  <a:cubicBezTo>
                    <a:pt x="7334" y="1304"/>
                    <a:pt x="9891" y="345"/>
                    <a:pt x="12510" y="345"/>
                  </a:cubicBezTo>
                  <a:cubicBezTo>
                    <a:pt x="12706" y="345"/>
                    <a:pt x="12902" y="351"/>
                    <a:pt x="13098" y="361"/>
                  </a:cubicBezTo>
                  <a:cubicBezTo>
                    <a:pt x="16431" y="457"/>
                    <a:pt x="18646" y="1707"/>
                    <a:pt x="19849" y="4195"/>
                  </a:cubicBezTo>
                  <a:cubicBezTo>
                    <a:pt x="21170" y="6945"/>
                    <a:pt x="20325" y="9315"/>
                    <a:pt x="18801" y="13613"/>
                  </a:cubicBezTo>
                  <a:cubicBezTo>
                    <a:pt x="18396" y="14768"/>
                    <a:pt x="17932" y="16078"/>
                    <a:pt x="17443" y="17566"/>
                  </a:cubicBezTo>
                  <a:cubicBezTo>
                    <a:pt x="17098" y="18649"/>
                    <a:pt x="16693" y="19626"/>
                    <a:pt x="16217" y="20507"/>
                  </a:cubicBezTo>
                  <a:cubicBezTo>
                    <a:pt x="15598" y="21673"/>
                    <a:pt x="14848" y="22638"/>
                    <a:pt x="14026" y="23412"/>
                  </a:cubicBezTo>
                  <a:lnTo>
                    <a:pt x="14348" y="23578"/>
                  </a:lnTo>
                  <a:cubicBezTo>
                    <a:pt x="15788" y="22209"/>
                    <a:pt x="16955" y="20233"/>
                    <a:pt x="17777" y="17673"/>
                  </a:cubicBezTo>
                  <a:cubicBezTo>
                    <a:pt x="18253" y="16197"/>
                    <a:pt x="18717" y="14887"/>
                    <a:pt x="19122" y="13732"/>
                  </a:cubicBezTo>
                  <a:cubicBezTo>
                    <a:pt x="20634" y="9481"/>
                    <a:pt x="21539" y="6922"/>
                    <a:pt x="20146" y="4052"/>
                  </a:cubicBezTo>
                  <a:cubicBezTo>
                    <a:pt x="18884" y="1433"/>
                    <a:pt x="16586" y="123"/>
                    <a:pt x="13121" y="16"/>
                  </a:cubicBezTo>
                  <a:cubicBezTo>
                    <a:pt x="12925" y="6"/>
                    <a:pt x="12729" y="0"/>
                    <a:pt x="12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59650" y="1935700"/>
              <a:ext cx="600100" cy="636500"/>
            </a:xfrm>
            <a:custGeom>
              <a:avLst/>
              <a:gdLst/>
              <a:ahLst/>
              <a:cxnLst/>
              <a:rect l="l" t="t" r="r" b="b"/>
              <a:pathLst>
                <a:path w="24004" h="25460" extrusionOk="0">
                  <a:moveTo>
                    <a:pt x="14231" y="0"/>
                  </a:moveTo>
                  <a:cubicBezTo>
                    <a:pt x="10257" y="0"/>
                    <a:pt x="7349" y="1793"/>
                    <a:pt x="5596" y="3302"/>
                  </a:cubicBezTo>
                  <a:cubicBezTo>
                    <a:pt x="4441" y="4302"/>
                    <a:pt x="3441" y="5505"/>
                    <a:pt x="2608" y="6862"/>
                  </a:cubicBezTo>
                  <a:cubicBezTo>
                    <a:pt x="2465" y="7112"/>
                    <a:pt x="2322" y="7350"/>
                    <a:pt x="2191" y="7600"/>
                  </a:cubicBezTo>
                  <a:cubicBezTo>
                    <a:pt x="310" y="11112"/>
                    <a:pt x="0" y="14863"/>
                    <a:pt x="1429" y="17232"/>
                  </a:cubicBezTo>
                  <a:lnTo>
                    <a:pt x="2024" y="17554"/>
                  </a:lnTo>
                  <a:cubicBezTo>
                    <a:pt x="1965" y="17458"/>
                    <a:pt x="1917" y="17363"/>
                    <a:pt x="1846" y="17268"/>
                  </a:cubicBezTo>
                  <a:cubicBezTo>
                    <a:pt x="226" y="14863"/>
                    <a:pt x="643" y="10755"/>
                    <a:pt x="2905" y="7040"/>
                  </a:cubicBezTo>
                  <a:cubicBezTo>
                    <a:pt x="3715" y="5707"/>
                    <a:pt x="4691" y="4540"/>
                    <a:pt x="5822" y="3564"/>
                  </a:cubicBezTo>
                  <a:cubicBezTo>
                    <a:pt x="7528" y="2090"/>
                    <a:pt x="10353" y="346"/>
                    <a:pt x="14220" y="346"/>
                  </a:cubicBezTo>
                  <a:cubicBezTo>
                    <a:pt x="14321" y="346"/>
                    <a:pt x="14423" y="347"/>
                    <a:pt x="14526" y="349"/>
                  </a:cubicBezTo>
                  <a:cubicBezTo>
                    <a:pt x="18300" y="373"/>
                    <a:pt x="20800" y="1766"/>
                    <a:pt x="22182" y="4612"/>
                  </a:cubicBezTo>
                  <a:cubicBezTo>
                    <a:pt x="23634" y="7636"/>
                    <a:pt x="22694" y="10267"/>
                    <a:pt x="20979" y="15018"/>
                  </a:cubicBezTo>
                  <a:cubicBezTo>
                    <a:pt x="20491" y="16375"/>
                    <a:pt x="19931" y="17911"/>
                    <a:pt x="19360" y="19661"/>
                  </a:cubicBezTo>
                  <a:cubicBezTo>
                    <a:pt x="18967" y="20887"/>
                    <a:pt x="18503" y="21983"/>
                    <a:pt x="17979" y="22959"/>
                  </a:cubicBezTo>
                  <a:cubicBezTo>
                    <a:pt x="17514" y="23840"/>
                    <a:pt x="16990" y="24614"/>
                    <a:pt x="16419" y="25281"/>
                  </a:cubicBezTo>
                  <a:lnTo>
                    <a:pt x="16729" y="25459"/>
                  </a:lnTo>
                  <a:cubicBezTo>
                    <a:pt x="17943" y="23995"/>
                    <a:pt x="18931" y="22090"/>
                    <a:pt x="19693" y="19768"/>
                  </a:cubicBezTo>
                  <a:cubicBezTo>
                    <a:pt x="20253" y="18018"/>
                    <a:pt x="20812" y="16494"/>
                    <a:pt x="21301" y="15137"/>
                  </a:cubicBezTo>
                  <a:cubicBezTo>
                    <a:pt x="22979" y="10446"/>
                    <a:pt x="24003" y="7624"/>
                    <a:pt x="22479" y="4469"/>
                  </a:cubicBezTo>
                  <a:cubicBezTo>
                    <a:pt x="21051" y="1492"/>
                    <a:pt x="18455" y="28"/>
                    <a:pt x="14538" y="4"/>
                  </a:cubicBezTo>
                  <a:cubicBezTo>
                    <a:pt x="14435" y="2"/>
                    <a:pt x="14333" y="0"/>
                    <a:pt x="1423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033450" y="1904525"/>
              <a:ext cx="658150" cy="681950"/>
            </a:xfrm>
            <a:custGeom>
              <a:avLst/>
              <a:gdLst/>
              <a:ahLst/>
              <a:cxnLst/>
              <a:rect l="l" t="t" r="r" b="b"/>
              <a:pathLst>
                <a:path w="26326" h="27278" extrusionOk="0">
                  <a:moveTo>
                    <a:pt x="15937" y="0"/>
                  </a:moveTo>
                  <a:cubicBezTo>
                    <a:pt x="15891" y="0"/>
                    <a:pt x="15846" y="0"/>
                    <a:pt x="15800" y="1"/>
                  </a:cubicBezTo>
                  <a:cubicBezTo>
                    <a:pt x="12216" y="25"/>
                    <a:pt x="8823" y="1334"/>
                    <a:pt x="6013" y="3799"/>
                  </a:cubicBezTo>
                  <a:cubicBezTo>
                    <a:pt x="4751" y="4906"/>
                    <a:pt x="3644" y="6216"/>
                    <a:pt x="2739" y="7692"/>
                  </a:cubicBezTo>
                  <a:cubicBezTo>
                    <a:pt x="2548" y="7990"/>
                    <a:pt x="2382" y="8287"/>
                    <a:pt x="2215" y="8585"/>
                  </a:cubicBezTo>
                  <a:cubicBezTo>
                    <a:pt x="536" y="11716"/>
                    <a:pt x="1" y="15003"/>
                    <a:pt x="691" y="17515"/>
                  </a:cubicBezTo>
                  <a:lnTo>
                    <a:pt x="1120" y="17741"/>
                  </a:lnTo>
                  <a:cubicBezTo>
                    <a:pt x="227" y="15050"/>
                    <a:pt x="905" y="11312"/>
                    <a:pt x="3025" y="7871"/>
                  </a:cubicBezTo>
                  <a:cubicBezTo>
                    <a:pt x="3918" y="6418"/>
                    <a:pt x="5001" y="5132"/>
                    <a:pt x="6239" y="4049"/>
                  </a:cubicBezTo>
                  <a:cubicBezTo>
                    <a:pt x="8156" y="2370"/>
                    <a:pt x="11371" y="358"/>
                    <a:pt x="15812" y="334"/>
                  </a:cubicBezTo>
                  <a:cubicBezTo>
                    <a:pt x="15858" y="334"/>
                    <a:pt x="15903" y="334"/>
                    <a:pt x="15949" y="334"/>
                  </a:cubicBezTo>
                  <a:cubicBezTo>
                    <a:pt x="20019" y="334"/>
                    <a:pt x="22854" y="1917"/>
                    <a:pt x="24361" y="5037"/>
                  </a:cubicBezTo>
                  <a:cubicBezTo>
                    <a:pt x="25956" y="8347"/>
                    <a:pt x="24908" y="11216"/>
                    <a:pt x="23003" y="16443"/>
                  </a:cubicBezTo>
                  <a:cubicBezTo>
                    <a:pt x="22432" y="17991"/>
                    <a:pt x="21789" y="19741"/>
                    <a:pt x="21134" y="21765"/>
                  </a:cubicBezTo>
                  <a:cubicBezTo>
                    <a:pt x="20694" y="23123"/>
                    <a:pt x="20182" y="24349"/>
                    <a:pt x="19598" y="25432"/>
                  </a:cubicBezTo>
                  <a:cubicBezTo>
                    <a:pt x="19265" y="26040"/>
                    <a:pt x="18920" y="26599"/>
                    <a:pt x="18550" y="27111"/>
                  </a:cubicBezTo>
                  <a:lnTo>
                    <a:pt x="18860" y="27278"/>
                  </a:lnTo>
                  <a:cubicBezTo>
                    <a:pt x="19896" y="25802"/>
                    <a:pt x="20765" y="24004"/>
                    <a:pt x="21456" y="21872"/>
                  </a:cubicBezTo>
                  <a:cubicBezTo>
                    <a:pt x="22110" y="19860"/>
                    <a:pt x="22753" y="18110"/>
                    <a:pt x="23313" y="16550"/>
                  </a:cubicBezTo>
                  <a:cubicBezTo>
                    <a:pt x="25194" y="11419"/>
                    <a:pt x="26325" y="8323"/>
                    <a:pt x="24658" y="4894"/>
                  </a:cubicBezTo>
                  <a:cubicBezTo>
                    <a:pt x="23092" y="1643"/>
                    <a:pt x="20161" y="0"/>
                    <a:pt x="1593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007850" y="1873175"/>
              <a:ext cx="715300" cy="727000"/>
            </a:xfrm>
            <a:custGeom>
              <a:avLst/>
              <a:gdLst/>
              <a:ahLst/>
              <a:cxnLst/>
              <a:rect l="l" t="t" r="r" b="b"/>
              <a:pathLst>
                <a:path w="28612" h="29080" extrusionOk="0">
                  <a:moveTo>
                    <a:pt x="17446" y="0"/>
                  </a:moveTo>
                  <a:cubicBezTo>
                    <a:pt x="17315" y="0"/>
                    <a:pt x="17183" y="2"/>
                    <a:pt x="17050" y="5"/>
                  </a:cubicBezTo>
                  <a:cubicBezTo>
                    <a:pt x="13133" y="112"/>
                    <a:pt x="9454" y="1588"/>
                    <a:pt x="6406" y="4291"/>
                  </a:cubicBezTo>
                  <a:cubicBezTo>
                    <a:pt x="5013" y="5517"/>
                    <a:pt x="3822" y="6934"/>
                    <a:pt x="2834" y="8529"/>
                  </a:cubicBezTo>
                  <a:cubicBezTo>
                    <a:pt x="2608" y="8887"/>
                    <a:pt x="2406" y="9244"/>
                    <a:pt x="2203" y="9613"/>
                  </a:cubicBezTo>
                  <a:cubicBezTo>
                    <a:pt x="655" y="12494"/>
                    <a:pt x="1" y="15506"/>
                    <a:pt x="310" y="18019"/>
                  </a:cubicBezTo>
                  <a:lnTo>
                    <a:pt x="679" y="18209"/>
                  </a:lnTo>
                  <a:cubicBezTo>
                    <a:pt x="263" y="15423"/>
                    <a:pt x="1108" y="11947"/>
                    <a:pt x="3120" y="8696"/>
                  </a:cubicBezTo>
                  <a:cubicBezTo>
                    <a:pt x="4084" y="7148"/>
                    <a:pt x="5263" y="5743"/>
                    <a:pt x="6632" y="4541"/>
                  </a:cubicBezTo>
                  <a:cubicBezTo>
                    <a:pt x="9621" y="1898"/>
                    <a:pt x="13228" y="445"/>
                    <a:pt x="17050" y="338"/>
                  </a:cubicBezTo>
                  <a:cubicBezTo>
                    <a:pt x="17170" y="335"/>
                    <a:pt x="17289" y="334"/>
                    <a:pt x="17407" y="334"/>
                  </a:cubicBezTo>
                  <a:cubicBezTo>
                    <a:pt x="21800" y="334"/>
                    <a:pt x="24869" y="2061"/>
                    <a:pt x="26504" y="5470"/>
                  </a:cubicBezTo>
                  <a:cubicBezTo>
                    <a:pt x="28242" y="9065"/>
                    <a:pt x="27087" y="12185"/>
                    <a:pt x="24992" y="17864"/>
                  </a:cubicBezTo>
                  <a:cubicBezTo>
                    <a:pt x="24349" y="19614"/>
                    <a:pt x="23623" y="21591"/>
                    <a:pt x="22872" y="23888"/>
                  </a:cubicBezTo>
                  <a:cubicBezTo>
                    <a:pt x="22384" y="25377"/>
                    <a:pt x="21813" y="26722"/>
                    <a:pt x="21170" y="27913"/>
                  </a:cubicBezTo>
                  <a:cubicBezTo>
                    <a:pt x="20991" y="28258"/>
                    <a:pt x="20789" y="28591"/>
                    <a:pt x="20586" y="28913"/>
                  </a:cubicBezTo>
                  <a:lnTo>
                    <a:pt x="20896" y="29080"/>
                  </a:lnTo>
                  <a:cubicBezTo>
                    <a:pt x="21789" y="27627"/>
                    <a:pt x="22551" y="25936"/>
                    <a:pt x="23194" y="23996"/>
                  </a:cubicBezTo>
                  <a:cubicBezTo>
                    <a:pt x="23944" y="21698"/>
                    <a:pt x="24670" y="19733"/>
                    <a:pt x="25313" y="17983"/>
                  </a:cubicBezTo>
                  <a:cubicBezTo>
                    <a:pt x="27361" y="12411"/>
                    <a:pt x="28611" y="9041"/>
                    <a:pt x="26813" y="5327"/>
                  </a:cubicBezTo>
                  <a:cubicBezTo>
                    <a:pt x="25112" y="1797"/>
                    <a:pt x="21961" y="0"/>
                    <a:pt x="1744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83150" y="1841775"/>
              <a:ext cx="771550" cy="771200"/>
            </a:xfrm>
            <a:custGeom>
              <a:avLst/>
              <a:gdLst/>
              <a:ahLst/>
              <a:cxnLst/>
              <a:rect l="l" t="t" r="r" b="b"/>
              <a:pathLst>
                <a:path w="30862" h="30848" extrusionOk="0">
                  <a:moveTo>
                    <a:pt x="18862" y="0"/>
                  </a:moveTo>
                  <a:cubicBezTo>
                    <a:pt x="18661" y="0"/>
                    <a:pt x="18458" y="4"/>
                    <a:pt x="18253" y="10"/>
                  </a:cubicBezTo>
                  <a:cubicBezTo>
                    <a:pt x="12133" y="284"/>
                    <a:pt x="6394" y="3785"/>
                    <a:pt x="2905" y="9357"/>
                  </a:cubicBezTo>
                  <a:cubicBezTo>
                    <a:pt x="2644" y="9762"/>
                    <a:pt x="2405" y="10166"/>
                    <a:pt x="2191" y="10583"/>
                  </a:cubicBezTo>
                  <a:cubicBezTo>
                    <a:pt x="727" y="13310"/>
                    <a:pt x="0" y="16120"/>
                    <a:pt x="48" y="18596"/>
                  </a:cubicBezTo>
                  <a:lnTo>
                    <a:pt x="381" y="18775"/>
                  </a:lnTo>
                  <a:cubicBezTo>
                    <a:pt x="274" y="15965"/>
                    <a:pt x="1239" y="12643"/>
                    <a:pt x="3191" y="9535"/>
                  </a:cubicBezTo>
                  <a:cubicBezTo>
                    <a:pt x="6620" y="4059"/>
                    <a:pt x="12264" y="618"/>
                    <a:pt x="18265" y="344"/>
                  </a:cubicBezTo>
                  <a:cubicBezTo>
                    <a:pt x="18470" y="337"/>
                    <a:pt x="18673" y="334"/>
                    <a:pt x="18874" y="334"/>
                  </a:cubicBezTo>
                  <a:cubicBezTo>
                    <a:pt x="23571" y="334"/>
                    <a:pt x="26842" y="2204"/>
                    <a:pt x="28623" y="5904"/>
                  </a:cubicBezTo>
                  <a:cubicBezTo>
                    <a:pt x="30492" y="9774"/>
                    <a:pt x="29230" y="13155"/>
                    <a:pt x="26956" y="19299"/>
                  </a:cubicBezTo>
                  <a:cubicBezTo>
                    <a:pt x="26230" y="21239"/>
                    <a:pt x="25420" y="23430"/>
                    <a:pt x="24575" y="26002"/>
                  </a:cubicBezTo>
                  <a:cubicBezTo>
                    <a:pt x="23991" y="27752"/>
                    <a:pt x="23313" y="29312"/>
                    <a:pt x="22551" y="30693"/>
                  </a:cubicBezTo>
                  <a:lnTo>
                    <a:pt x="22848" y="30848"/>
                  </a:lnTo>
                  <a:cubicBezTo>
                    <a:pt x="23622" y="29455"/>
                    <a:pt x="24313" y="27871"/>
                    <a:pt x="24896" y="26109"/>
                  </a:cubicBezTo>
                  <a:cubicBezTo>
                    <a:pt x="25742" y="23549"/>
                    <a:pt x="26551" y="21358"/>
                    <a:pt x="27278" y="19418"/>
                  </a:cubicBezTo>
                  <a:cubicBezTo>
                    <a:pt x="29504" y="13393"/>
                    <a:pt x="30861" y="9762"/>
                    <a:pt x="28933" y="5761"/>
                  </a:cubicBezTo>
                  <a:cubicBezTo>
                    <a:pt x="27092" y="1931"/>
                    <a:pt x="23703" y="0"/>
                    <a:pt x="1886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31950" y="1814700"/>
              <a:ext cx="841200" cy="815250"/>
            </a:xfrm>
            <a:custGeom>
              <a:avLst/>
              <a:gdLst/>
              <a:ahLst/>
              <a:cxnLst/>
              <a:rect l="l" t="t" r="r" b="b"/>
              <a:pathLst>
                <a:path w="33648" h="32610" extrusionOk="0">
                  <a:moveTo>
                    <a:pt x="20016" y="0"/>
                  </a:moveTo>
                  <a:cubicBezTo>
                    <a:pt x="14156" y="0"/>
                    <a:pt x="9331" y="2253"/>
                    <a:pt x="4870" y="7047"/>
                  </a:cubicBezTo>
                  <a:cubicBezTo>
                    <a:pt x="3763" y="8249"/>
                    <a:pt x="2858" y="9535"/>
                    <a:pt x="2132" y="10868"/>
                  </a:cubicBezTo>
                  <a:cubicBezTo>
                    <a:pt x="774" y="13404"/>
                    <a:pt x="96" y="16083"/>
                    <a:pt x="0" y="18548"/>
                  </a:cubicBezTo>
                  <a:lnTo>
                    <a:pt x="322" y="18727"/>
                  </a:lnTo>
                  <a:cubicBezTo>
                    <a:pt x="429" y="15000"/>
                    <a:pt x="1929" y="10726"/>
                    <a:pt x="5120" y="7285"/>
                  </a:cubicBezTo>
                  <a:cubicBezTo>
                    <a:pt x="9510" y="2562"/>
                    <a:pt x="14254" y="333"/>
                    <a:pt x="20009" y="333"/>
                  </a:cubicBezTo>
                  <a:cubicBezTo>
                    <a:pt x="20232" y="333"/>
                    <a:pt x="20456" y="337"/>
                    <a:pt x="20682" y="343"/>
                  </a:cubicBezTo>
                  <a:cubicBezTo>
                    <a:pt x="22087" y="379"/>
                    <a:pt x="23349" y="534"/>
                    <a:pt x="24551" y="796"/>
                  </a:cubicBezTo>
                  <a:cubicBezTo>
                    <a:pt x="25742" y="1058"/>
                    <a:pt x="26837" y="1463"/>
                    <a:pt x="27813" y="2022"/>
                  </a:cubicBezTo>
                  <a:cubicBezTo>
                    <a:pt x="29242" y="2820"/>
                    <a:pt x="31123" y="4368"/>
                    <a:pt x="32016" y="7189"/>
                  </a:cubicBezTo>
                  <a:cubicBezTo>
                    <a:pt x="33278" y="11154"/>
                    <a:pt x="31981" y="14797"/>
                    <a:pt x="30004" y="20322"/>
                  </a:cubicBezTo>
                  <a:cubicBezTo>
                    <a:pt x="29147" y="22739"/>
                    <a:pt x="28171" y="25465"/>
                    <a:pt x="27218" y="28752"/>
                  </a:cubicBezTo>
                  <a:cubicBezTo>
                    <a:pt x="26837" y="30073"/>
                    <a:pt x="26373" y="31311"/>
                    <a:pt x="25849" y="32443"/>
                  </a:cubicBezTo>
                  <a:lnTo>
                    <a:pt x="26147" y="32609"/>
                  </a:lnTo>
                  <a:cubicBezTo>
                    <a:pt x="26682" y="31442"/>
                    <a:pt x="27159" y="30192"/>
                    <a:pt x="27540" y="28847"/>
                  </a:cubicBezTo>
                  <a:cubicBezTo>
                    <a:pt x="28492" y="25573"/>
                    <a:pt x="29468" y="22846"/>
                    <a:pt x="30326" y="20429"/>
                  </a:cubicBezTo>
                  <a:cubicBezTo>
                    <a:pt x="32326" y="14845"/>
                    <a:pt x="33648" y="11154"/>
                    <a:pt x="32338" y="7082"/>
                  </a:cubicBezTo>
                  <a:cubicBezTo>
                    <a:pt x="31409" y="4165"/>
                    <a:pt x="29457" y="2558"/>
                    <a:pt x="27980" y="1724"/>
                  </a:cubicBezTo>
                  <a:cubicBezTo>
                    <a:pt x="26980" y="1153"/>
                    <a:pt x="25849" y="724"/>
                    <a:pt x="24623" y="462"/>
                  </a:cubicBezTo>
                  <a:cubicBezTo>
                    <a:pt x="23408" y="189"/>
                    <a:pt x="22122" y="46"/>
                    <a:pt x="20694" y="10"/>
                  </a:cubicBezTo>
                  <a:cubicBezTo>
                    <a:pt x="20466" y="3"/>
                    <a:pt x="20240" y="0"/>
                    <a:pt x="2001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8375" y="1785050"/>
              <a:ext cx="915900" cy="860075"/>
            </a:xfrm>
            <a:custGeom>
              <a:avLst/>
              <a:gdLst/>
              <a:ahLst/>
              <a:cxnLst/>
              <a:rect l="l" t="t" r="r" b="b"/>
              <a:pathLst>
                <a:path w="36636" h="34403" extrusionOk="0">
                  <a:moveTo>
                    <a:pt x="21089" y="0"/>
                  </a:moveTo>
                  <a:cubicBezTo>
                    <a:pt x="13545" y="0"/>
                    <a:pt x="8988" y="3446"/>
                    <a:pt x="5191" y="7232"/>
                  </a:cubicBezTo>
                  <a:cubicBezTo>
                    <a:pt x="3941" y="8483"/>
                    <a:pt x="2929" y="9876"/>
                    <a:pt x="2143" y="11352"/>
                  </a:cubicBezTo>
                  <a:cubicBezTo>
                    <a:pt x="893" y="13662"/>
                    <a:pt x="203" y="16174"/>
                    <a:pt x="0" y="18591"/>
                  </a:cubicBezTo>
                  <a:lnTo>
                    <a:pt x="310" y="18758"/>
                  </a:lnTo>
                  <a:cubicBezTo>
                    <a:pt x="608" y="14852"/>
                    <a:pt x="2239" y="10661"/>
                    <a:pt x="5430" y="7471"/>
                  </a:cubicBezTo>
                  <a:cubicBezTo>
                    <a:pt x="9173" y="3738"/>
                    <a:pt x="13667" y="335"/>
                    <a:pt x="21103" y="335"/>
                  </a:cubicBezTo>
                  <a:cubicBezTo>
                    <a:pt x="21779" y="335"/>
                    <a:pt x="22479" y="364"/>
                    <a:pt x="23206" y="422"/>
                  </a:cubicBezTo>
                  <a:cubicBezTo>
                    <a:pt x="24777" y="541"/>
                    <a:pt x="26194" y="755"/>
                    <a:pt x="27540" y="1077"/>
                  </a:cubicBezTo>
                  <a:cubicBezTo>
                    <a:pt x="28885" y="1398"/>
                    <a:pt x="30111" y="1898"/>
                    <a:pt x="31195" y="2541"/>
                  </a:cubicBezTo>
                  <a:cubicBezTo>
                    <a:pt x="32826" y="3530"/>
                    <a:pt x="34909" y="5363"/>
                    <a:pt x="35517" y="8554"/>
                  </a:cubicBezTo>
                  <a:cubicBezTo>
                    <a:pt x="36279" y="12519"/>
                    <a:pt x="34981" y="16222"/>
                    <a:pt x="33171" y="21341"/>
                  </a:cubicBezTo>
                  <a:cubicBezTo>
                    <a:pt x="32147" y="24258"/>
                    <a:pt x="30980" y="27556"/>
                    <a:pt x="29968" y="31581"/>
                  </a:cubicBezTo>
                  <a:cubicBezTo>
                    <a:pt x="29742" y="32509"/>
                    <a:pt x="29456" y="33390"/>
                    <a:pt x="29135" y="34248"/>
                  </a:cubicBezTo>
                  <a:lnTo>
                    <a:pt x="29421" y="34402"/>
                  </a:lnTo>
                  <a:cubicBezTo>
                    <a:pt x="29766" y="33521"/>
                    <a:pt x="30064" y="32616"/>
                    <a:pt x="30302" y="31664"/>
                  </a:cubicBezTo>
                  <a:cubicBezTo>
                    <a:pt x="31314" y="27663"/>
                    <a:pt x="32469" y="24365"/>
                    <a:pt x="33493" y="21460"/>
                  </a:cubicBezTo>
                  <a:cubicBezTo>
                    <a:pt x="35314" y="16281"/>
                    <a:pt x="36636" y="12543"/>
                    <a:pt x="35850" y="8494"/>
                  </a:cubicBezTo>
                  <a:cubicBezTo>
                    <a:pt x="35219" y="5185"/>
                    <a:pt x="33064" y="3280"/>
                    <a:pt x="31373" y="2256"/>
                  </a:cubicBezTo>
                  <a:cubicBezTo>
                    <a:pt x="30254" y="1589"/>
                    <a:pt x="28992" y="1077"/>
                    <a:pt x="27623" y="744"/>
                  </a:cubicBezTo>
                  <a:cubicBezTo>
                    <a:pt x="26254" y="422"/>
                    <a:pt x="24813" y="208"/>
                    <a:pt x="23229" y="89"/>
                  </a:cubicBezTo>
                  <a:cubicBezTo>
                    <a:pt x="22490" y="29"/>
                    <a:pt x="21777" y="0"/>
                    <a:pt x="210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Google Shape;27;p2"/>
          <p:cNvSpPr/>
          <p:nvPr/>
        </p:nvSpPr>
        <p:spPr>
          <a:xfrm>
            <a:off x="-8600" y="-44800"/>
            <a:ext cx="255300" cy="523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8" name="Google Shape;28;p2"/>
          <p:cNvSpPr/>
          <p:nvPr/>
        </p:nvSpPr>
        <p:spPr>
          <a:xfrm>
            <a:off x="8888700" y="1125"/>
            <a:ext cx="255300" cy="5142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538"/>
        <p:cNvGrpSpPr/>
        <p:nvPr/>
      </p:nvGrpSpPr>
      <p:grpSpPr>
        <a:xfrm>
          <a:off x="0" y="0"/>
          <a:ext cx="0" cy="0"/>
          <a:chOff x="0" y="0"/>
          <a:chExt cx="0" cy="0"/>
        </a:xfrm>
      </p:grpSpPr>
      <p:sp>
        <p:nvSpPr>
          <p:cNvPr id="539" name="Google Shape;539;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40" name="Google Shape;540;p20"/>
          <p:cNvSpPr/>
          <p:nvPr/>
        </p:nvSpPr>
        <p:spPr>
          <a:xfrm flipH="1">
            <a:off x="-8" y="-44800"/>
            <a:ext cx="255300" cy="523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541" name="Google Shape;541;p20"/>
          <p:cNvGrpSpPr/>
          <p:nvPr/>
        </p:nvGrpSpPr>
        <p:grpSpPr>
          <a:xfrm rot="5400000" flipH="1">
            <a:off x="8397072" y="1307555"/>
            <a:ext cx="3622586" cy="3402163"/>
            <a:chOff x="1871350" y="1749450"/>
            <a:chExt cx="912950" cy="857400"/>
          </a:xfrm>
        </p:grpSpPr>
        <p:sp>
          <p:nvSpPr>
            <p:cNvPr id="542" name="Google Shape;542;p20"/>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0"/>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0"/>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0"/>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0"/>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0"/>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0"/>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0"/>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0"/>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0"/>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0"/>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0"/>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0"/>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0"/>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56"/>
        <p:cNvGrpSpPr/>
        <p:nvPr/>
      </p:nvGrpSpPr>
      <p:grpSpPr>
        <a:xfrm>
          <a:off x="0" y="0"/>
          <a:ext cx="0" cy="0"/>
          <a:chOff x="0" y="0"/>
          <a:chExt cx="0" cy="0"/>
        </a:xfrm>
      </p:grpSpPr>
      <p:sp>
        <p:nvSpPr>
          <p:cNvPr id="557" name="Google Shape;55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58" name="Google Shape;558;p21"/>
          <p:cNvSpPr txBox="1">
            <a:spLocks noGrp="1"/>
          </p:cNvSpPr>
          <p:nvPr>
            <p:ph type="subTitle" idx="1"/>
          </p:nvPr>
        </p:nvSpPr>
        <p:spPr>
          <a:xfrm>
            <a:off x="720000" y="2121325"/>
            <a:ext cx="2322600" cy="869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59" name="Google Shape;559;p21"/>
          <p:cNvSpPr txBox="1">
            <a:spLocks noGrp="1"/>
          </p:cNvSpPr>
          <p:nvPr>
            <p:ph type="subTitle" idx="2"/>
          </p:nvPr>
        </p:nvSpPr>
        <p:spPr>
          <a:xfrm>
            <a:off x="3374025" y="2930250"/>
            <a:ext cx="2322600" cy="869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60" name="Google Shape;560;p21"/>
          <p:cNvSpPr txBox="1">
            <a:spLocks noGrp="1"/>
          </p:cNvSpPr>
          <p:nvPr>
            <p:ph type="subTitle" idx="3"/>
          </p:nvPr>
        </p:nvSpPr>
        <p:spPr>
          <a:xfrm>
            <a:off x="6101400" y="3739175"/>
            <a:ext cx="2322600" cy="869400"/>
          </a:xfrm>
          <a:prstGeom prst="rect">
            <a:avLst/>
          </a:prstGeom>
          <a:ln>
            <a:noFill/>
          </a:ln>
        </p:spPr>
        <p:txBody>
          <a:bodyPr spcFirstLastPara="1" wrap="square" lIns="91425" tIns="91425" rIns="91425" bIns="91425" anchor="t" anchorCtr="0">
            <a:noAutofit/>
          </a:bodyPr>
          <a:lstStyle>
            <a:lvl1pPr lvl="0" algn="ctr"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561" name="Google Shape;561;p21"/>
          <p:cNvSpPr txBox="1">
            <a:spLocks noGrp="1"/>
          </p:cNvSpPr>
          <p:nvPr>
            <p:ph type="subTitle" idx="4"/>
          </p:nvPr>
        </p:nvSpPr>
        <p:spPr>
          <a:xfrm>
            <a:off x="720000" y="1755550"/>
            <a:ext cx="2322600" cy="502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562" name="Google Shape;562;p21"/>
          <p:cNvSpPr txBox="1">
            <a:spLocks noGrp="1"/>
          </p:cNvSpPr>
          <p:nvPr>
            <p:ph type="subTitle" idx="5"/>
          </p:nvPr>
        </p:nvSpPr>
        <p:spPr>
          <a:xfrm>
            <a:off x="3374025" y="2564475"/>
            <a:ext cx="2322600" cy="502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sp>
        <p:nvSpPr>
          <p:cNvPr id="563" name="Google Shape;563;p21"/>
          <p:cNvSpPr txBox="1">
            <a:spLocks noGrp="1"/>
          </p:cNvSpPr>
          <p:nvPr>
            <p:ph type="subTitle" idx="6"/>
          </p:nvPr>
        </p:nvSpPr>
        <p:spPr>
          <a:xfrm>
            <a:off x="6101400" y="3373400"/>
            <a:ext cx="2322600" cy="502800"/>
          </a:xfrm>
          <a:prstGeom prst="rect">
            <a:avLst/>
          </a:prstGeom>
          <a:ln>
            <a:noFill/>
          </a:ln>
        </p:spPr>
        <p:txBody>
          <a:bodyPr spcFirstLastPara="1" wrap="square" lIns="91425" tIns="91425" rIns="91425" bIns="91425" anchor="b" anchorCtr="0">
            <a:noAutofit/>
          </a:bodyPr>
          <a:lstStyle>
            <a:lvl1pPr lvl="0" algn="ctr" rtl="0">
              <a:lnSpc>
                <a:spcPct val="115000"/>
              </a:lnSpc>
              <a:spcBef>
                <a:spcPts val="0"/>
              </a:spcBef>
              <a:spcAft>
                <a:spcPts val="0"/>
              </a:spcAft>
              <a:buSzPts val="26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600"/>
              <a:buFont typeface="DM Sans"/>
              <a:buNone/>
              <a:defRPr sz="2600" b="1">
                <a:latin typeface="DM Sans"/>
                <a:ea typeface="DM Sans"/>
                <a:cs typeface="DM Sans"/>
                <a:sym typeface="DM Sans"/>
              </a:defRPr>
            </a:lvl2pPr>
            <a:lvl3pPr lvl="2" algn="ctr" rtl="0">
              <a:lnSpc>
                <a:spcPct val="115000"/>
              </a:lnSpc>
              <a:spcBef>
                <a:spcPts val="0"/>
              </a:spcBef>
              <a:spcAft>
                <a:spcPts val="0"/>
              </a:spcAft>
              <a:buSzPts val="2600"/>
              <a:buFont typeface="DM Sans"/>
              <a:buNone/>
              <a:defRPr sz="2600" b="1">
                <a:latin typeface="DM Sans"/>
                <a:ea typeface="DM Sans"/>
                <a:cs typeface="DM Sans"/>
                <a:sym typeface="DM Sans"/>
              </a:defRPr>
            </a:lvl3pPr>
            <a:lvl4pPr lvl="3" algn="ctr" rtl="0">
              <a:lnSpc>
                <a:spcPct val="115000"/>
              </a:lnSpc>
              <a:spcBef>
                <a:spcPts val="0"/>
              </a:spcBef>
              <a:spcAft>
                <a:spcPts val="0"/>
              </a:spcAft>
              <a:buSzPts val="2600"/>
              <a:buFont typeface="DM Sans"/>
              <a:buNone/>
              <a:defRPr sz="2600" b="1">
                <a:latin typeface="DM Sans"/>
                <a:ea typeface="DM Sans"/>
                <a:cs typeface="DM Sans"/>
                <a:sym typeface="DM Sans"/>
              </a:defRPr>
            </a:lvl4pPr>
            <a:lvl5pPr lvl="4" algn="ctr" rtl="0">
              <a:lnSpc>
                <a:spcPct val="115000"/>
              </a:lnSpc>
              <a:spcBef>
                <a:spcPts val="0"/>
              </a:spcBef>
              <a:spcAft>
                <a:spcPts val="0"/>
              </a:spcAft>
              <a:buSzPts val="2600"/>
              <a:buFont typeface="DM Sans"/>
              <a:buNone/>
              <a:defRPr sz="2600" b="1">
                <a:latin typeface="DM Sans"/>
                <a:ea typeface="DM Sans"/>
                <a:cs typeface="DM Sans"/>
                <a:sym typeface="DM Sans"/>
              </a:defRPr>
            </a:lvl5pPr>
            <a:lvl6pPr lvl="5" algn="ctr" rtl="0">
              <a:lnSpc>
                <a:spcPct val="115000"/>
              </a:lnSpc>
              <a:spcBef>
                <a:spcPts val="0"/>
              </a:spcBef>
              <a:spcAft>
                <a:spcPts val="0"/>
              </a:spcAft>
              <a:buSzPts val="2600"/>
              <a:buFont typeface="DM Sans"/>
              <a:buNone/>
              <a:defRPr sz="2600" b="1">
                <a:latin typeface="DM Sans"/>
                <a:ea typeface="DM Sans"/>
                <a:cs typeface="DM Sans"/>
                <a:sym typeface="DM Sans"/>
              </a:defRPr>
            </a:lvl6pPr>
            <a:lvl7pPr lvl="6" algn="ctr" rtl="0">
              <a:lnSpc>
                <a:spcPct val="115000"/>
              </a:lnSpc>
              <a:spcBef>
                <a:spcPts val="0"/>
              </a:spcBef>
              <a:spcAft>
                <a:spcPts val="0"/>
              </a:spcAft>
              <a:buSzPts val="2600"/>
              <a:buFont typeface="DM Sans"/>
              <a:buNone/>
              <a:defRPr sz="2600" b="1">
                <a:latin typeface="DM Sans"/>
                <a:ea typeface="DM Sans"/>
                <a:cs typeface="DM Sans"/>
                <a:sym typeface="DM Sans"/>
              </a:defRPr>
            </a:lvl7pPr>
            <a:lvl8pPr lvl="7" algn="ctr" rtl="0">
              <a:lnSpc>
                <a:spcPct val="115000"/>
              </a:lnSpc>
              <a:spcBef>
                <a:spcPts val="0"/>
              </a:spcBef>
              <a:spcAft>
                <a:spcPts val="0"/>
              </a:spcAft>
              <a:buSzPts val="2600"/>
              <a:buFont typeface="DM Sans"/>
              <a:buNone/>
              <a:defRPr sz="2600" b="1">
                <a:latin typeface="DM Sans"/>
                <a:ea typeface="DM Sans"/>
                <a:cs typeface="DM Sans"/>
                <a:sym typeface="DM Sans"/>
              </a:defRPr>
            </a:lvl8pPr>
            <a:lvl9pPr lvl="8" algn="ctr" rtl="0">
              <a:lnSpc>
                <a:spcPct val="115000"/>
              </a:lnSpc>
              <a:spcBef>
                <a:spcPts val="0"/>
              </a:spcBef>
              <a:spcAft>
                <a:spcPts val="0"/>
              </a:spcAft>
              <a:buSzPts val="2600"/>
              <a:buFont typeface="DM Sans"/>
              <a:buNone/>
              <a:defRPr sz="2600" b="1">
                <a:latin typeface="DM Sans"/>
                <a:ea typeface="DM Sans"/>
                <a:cs typeface="DM Sans"/>
                <a:sym typeface="DM Sans"/>
              </a:defRPr>
            </a:lvl9pPr>
          </a:lstStyle>
          <a:p>
            <a:endParaRPr/>
          </a:p>
        </p:txBody>
      </p:sp>
      <p:grpSp>
        <p:nvGrpSpPr>
          <p:cNvPr id="564" name="Google Shape;564;p21"/>
          <p:cNvGrpSpPr/>
          <p:nvPr/>
        </p:nvGrpSpPr>
        <p:grpSpPr>
          <a:xfrm rot="-3600005">
            <a:off x="-2727798" y="1600554"/>
            <a:ext cx="3622594" cy="3402172"/>
            <a:chOff x="1871350" y="1749450"/>
            <a:chExt cx="912950" cy="857400"/>
          </a:xfrm>
        </p:grpSpPr>
        <p:sp>
          <p:nvSpPr>
            <p:cNvPr id="565" name="Google Shape;565;p21"/>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1"/>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1"/>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1"/>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1"/>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1"/>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1"/>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1"/>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1"/>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1"/>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1"/>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1"/>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1"/>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1"/>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 name="Google Shape;579;p21"/>
          <p:cNvGrpSpPr/>
          <p:nvPr/>
        </p:nvGrpSpPr>
        <p:grpSpPr>
          <a:xfrm rot="4589828" flipH="1">
            <a:off x="8341206" y="165765"/>
            <a:ext cx="3622569" cy="3402148"/>
            <a:chOff x="1871350" y="1749450"/>
            <a:chExt cx="912950" cy="857400"/>
          </a:xfrm>
        </p:grpSpPr>
        <p:sp>
          <p:nvSpPr>
            <p:cNvPr id="580" name="Google Shape;580;p21"/>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1"/>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1"/>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1"/>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1"/>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1"/>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1"/>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1"/>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1"/>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1"/>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1"/>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1"/>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1"/>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1"/>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4" name="Google Shape;594;p21"/>
          <p:cNvSpPr/>
          <p:nvPr/>
        </p:nvSpPr>
        <p:spPr>
          <a:xfrm>
            <a:off x="-494200" y="44304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95" name="Google Shape;595;p21"/>
          <p:cNvSpPr/>
          <p:nvPr/>
        </p:nvSpPr>
        <p:spPr>
          <a:xfrm>
            <a:off x="8430775" y="-5127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674"/>
        <p:cNvGrpSpPr/>
        <p:nvPr/>
      </p:nvGrpSpPr>
      <p:grpSpPr>
        <a:xfrm>
          <a:off x="0" y="0"/>
          <a:ext cx="0" cy="0"/>
          <a:chOff x="0" y="0"/>
          <a:chExt cx="0" cy="0"/>
        </a:xfrm>
      </p:grpSpPr>
      <p:sp>
        <p:nvSpPr>
          <p:cNvPr id="675" name="Google Shape;675;p24"/>
          <p:cNvSpPr/>
          <p:nvPr/>
        </p:nvSpPr>
        <p:spPr>
          <a:xfrm>
            <a:off x="-51750" y="4818300"/>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76" name="Google Shape;676;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7" name="Google Shape;677;p24"/>
          <p:cNvSpPr txBox="1">
            <a:spLocks noGrp="1"/>
          </p:cNvSpPr>
          <p:nvPr>
            <p:ph type="subTitle" idx="1"/>
          </p:nvPr>
        </p:nvSpPr>
        <p:spPr>
          <a:xfrm>
            <a:off x="1656900" y="1749375"/>
            <a:ext cx="27975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8" name="Google Shape;678;p24"/>
          <p:cNvSpPr txBox="1">
            <a:spLocks noGrp="1"/>
          </p:cNvSpPr>
          <p:nvPr>
            <p:ph type="subTitle" idx="2"/>
          </p:nvPr>
        </p:nvSpPr>
        <p:spPr>
          <a:xfrm>
            <a:off x="5240925" y="1749375"/>
            <a:ext cx="27975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79" name="Google Shape;679;p24"/>
          <p:cNvSpPr txBox="1">
            <a:spLocks noGrp="1"/>
          </p:cNvSpPr>
          <p:nvPr>
            <p:ph type="subTitle" idx="3"/>
          </p:nvPr>
        </p:nvSpPr>
        <p:spPr>
          <a:xfrm>
            <a:off x="1656900" y="3333375"/>
            <a:ext cx="27975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80" name="Google Shape;680;p24"/>
          <p:cNvSpPr txBox="1">
            <a:spLocks noGrp="1"/>
          </p:cNvSpPr>
          <p:nvPr>
            <p:ph type="subTitle" idx="4"/>
          </p:nvPr>
        </p:nvSpPr>
        <p:spPr>
          <a:xfrm>
            <a:off x="5240925" y="3333375"/>
            <a:ext cx="2797500" cy="9111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681" name="Google Shape;681;p24"/>
          <p:cNvSpPr txBox="1">
            <a:spLocks noGrp="1"/>
          </p:cNvSpPr>
          <p:nvPr>
            <p:ph type="subTitle" idx="5"/>
          </p:nvPr>
        </p:nvSpPr>
        <p:spPr>
          <a:xfrm>
            <a:off x="1656900" y="1281200"/>
            <a:ext cx="2797500" cy="518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2" name="Google Shape;682;p24"/>
          <p:cNvSpPr txBox="1">
            <a:spLocks noGrp="1"/>
          </p:cNvSpPr>
          <p:nvPr>
            <p:ph type="subTitle" idx="6"/>
          </p:nvPr>
        </p:nvSpPr>
        <p:spPr>
          <a:xfrm>
            <a:off x="5240925" y="1281200"/>
            <a:ext cx="2797500" cy="518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3" name="Google Shape;683;p24"/>
          <p:cNvSpPr txBox="1">
            <a:spLocks noGrp="1"/>
          </p:cNvSpPr>
          <p:nvPr>
            <p:ph type="subTitle" idx="7"/>
          </p:nvPr>
        </p:nvSpPr>
        <p:spPr>
          <a:xfrm>
            <a:off x="1656900" y="2865075"/>
            <a:ext cx="2797500" cy="518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684" name="Google Shape;684;p24"/>
          <p:cNvSpPr txBox="1">
            <a:spLocks noGrp="1"/>
          </p:cNvSpPr>
          <p:nvPr>
            <p:ph type="subTitle" idx="8"/>
          </p:nvPr>
        </p:nvSpPr>
        <p:spPr>
          <a:xfrm>
            <a:off x="5240925" y="2865075"/>
            <a:ext cx="2797500" cy="5184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685" name="Google Shape;685;p24"/>
          <p:cNvGrpSpPr/>
          <p:nvPr/>
        </p:nvGrpSpPr>
        <p:grpSpPr>
          <a:xfrm rot="-5400000">
            <a:off x="-2889062" y="1173889"/>
            <a:ext cx="4408818" cy="2795773"/>
            <a:chOff x="3847500" y="2021500"/>
            <a:chExt cx="1685650" cy="1068925"/>
          </a:xfrm>
        </p:grpSpPr>
        <p:sp>
          <p:nvSpPr>
            <p:cNvPr id="686" name="Google Shape;686;p24"/>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4"/>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4"/>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24"/>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24"/>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4"/>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4"/>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4"/>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24"/>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24"/>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4"/>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4"/>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4"/>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4"/>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24"/>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24"/>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4"/>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4"/>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4"/>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4"/>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4"/>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24"/>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4"/>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24"/>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24"/>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 name="Google Shape;711;p24"/>
          <p:cNvSpPr/>
          <p:nvPr/>
        </p:nvSpPr>
        <p:spPr>
          <a:xfrm>
            <a:off x="8309250" y="42907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825"/>
        <p:cNvGrpSpPr/>
        <p:nvPr/>
      </p:nvGrpSpPr>
      <p:grpSpPr>
        <a:xfrm>
          <a:off x="0" y="0"/>
          <a:ext cx="0" cy="0"/>
          <a:chOff x="0" y="0"/>
          <a:chExt cx="0" cy="0"/>
        </a:xfrm>
      </p:grpSpPr>
      <p:grpSp>
        <p:nvGrpSpPr>
          <p:cNvPr id="826" name="Google Shape;826;p28"/>
          <p:cNvGrpSpPr/>
          <p:nvPr/>
        </p:nvGrpSpPr>
        <p:grpSpPr>
          <a:xfrm rot="4246203">
            <a:off x="8293749" y="3849913"/>
            <a:ext cx="3622583" cy="3402161"/>
            <a:chOff x="1871350" y="1749450"/>
            <a:chExt cx="912950" cy="857400"/>
          </a:xfrm>
        </p:grpSpPr>
        <p:sp>
          <p:nvSpPr>
            <p:cNvPr id="827" name="Google Shape;827;p28"/>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8"/>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8"/>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8"/>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8"/>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8"/>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8"/>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8"/>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8"/>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8"/>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8"/>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8"/>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8"/>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8"/>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 name="Google Shape;841;p28"/>
          <p:cNvSpPr/>
          <p:nvPr/>
        </p:nvSpPr>
        <p:spPr>
          <a:xfrm>
            <a:off x="8888700" y="-44800"/>
            <a:ext cx="255300" cy="523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842" name="Google Shape;842;p28"/>
          <p:cNvGrpSpPr/>
          <p:nvPr/>
        </p:nvGrpSpPr>
        <p:grpSpPr>
          <a:xfrm rot="-3600005">
            <a:off x="-3019223" y="-419671"/>
            <a:ext cx="3622594" cy="3402172"/>
            <a:chOff x="1871350" y="1749450"/>
            <a:chExt cx="912950" cy="857400"/>
          </a:xfrm>
        </p:grpSpPr>
        <p:sp>
          <p:nvSpPr>
            <p:cNvPr id="843" name="Google Shape;843;p28"/>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8"/>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8"/>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8"/>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8"/>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8"/>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8"/>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8"/>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8"/>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8"/>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8"/>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8"/>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8"/>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8"/>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8">
    <p:spTree>
      <p:nvGrpSpPr>
        <p:cNvPr id="1" name="Shape 857"/>
        <p:cNvGrpSpPr/>
        <p:nvPr/>
      </p:nvGrpSpPr>
      <p:grpSpPr>
        <a:xfrm>
          <a:off x="0" y="0"/>
          <a:ext cx="0" cy="0"/>
          <a:chOff x="0" y="0"/>
          <a:chExt cx="0" cy="0"/>
        </a:xfrm>
      </p:grpSpPr>
      <p:grpSp>
        <p:nvGrpSpPr>
          <p:cNvPr id="858" name="Google Shape;858;p29"/>
          <p:cNvGrpSpPr/>
          <p:nvPr/>
        </p:nvGrpSpPr>
        <p:grpSpPr>
          <a:xfrm rot="-3600005">
            <a:off x="-2727798" y="1600554"/>
            <a:ext cx="3622594" cy="3402172"/>
            <a:chOff x="1871350" y="1749450"/>
            <a:chExt cx="912950" cy="857400"/>
          </a:xfrm>
        </p:grpSpPr>
        <p:sp>
          <p:nvSpPr>
            <p:cNvPr id="859" name="Google Shape;859;p29"/>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29"/>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29"/>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29"/>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29"/>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29"/>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29"/>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29"/>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29"/>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29"/>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29"/>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29"/>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29"/>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29"/>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 name="Google Shape;873;p29"/>
          <p:cNvGrpSpPr/>
          <p:nvPr/>
        </p:nvGrpSpPr>
        <p:grpSpPr>
          <a:xfrm rot="4589828" flipH="1">
            <a:off x="8341206" y="165765"/>
            <a:ext cx="3622569" cy="3402148"/>
            <a:chOff x="1871350" y="1749450"/>
            <a:chExt cx="912950" cy="857400"/>
          </a:xfrm>
        </p:grpSpPr>
        <p:sp>
          <p:nvSpPr>
            <p:cNvPr id="874" name="Google Shape;874;p29"/>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29"/>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29"/>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29"/>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29"/>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29"/>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29"/>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29"/>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29"/>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29"/>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29"/>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29"/>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29"/>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29"/>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8" name="Google Shape;888;p29"/>
          <p:cNvSpPr/>
          <p:nvPr/>
        </p:nvSpPr>
        <p:spPr>
          <a:xfrm>
            <a:off x="-494200" y="44304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889" name="Google Shape;889;p29"/>
          <p:cNvSpPr/>
          <p:nvPr/>
        </p:nvSpPr>
        <p:spPr>
          <a:xfrm>
            <a:off x="8430775" y="-5127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8B8E-9CF1-BCD9-B4E5-E878B1905ECC}"/>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IN"/>
          </a:p>
        </p:txBody>
      </p:sp>
      <p:sp>
        <p:nvSpPr>
          <p:cNvPr id="3" name="Subtitle 2">
            <a:extLst>
              <a:ext uri="{FF2B5EF4-FFF2-40B4-BE49-F238E27FC236}">
                <a16:creationId xmlns:a16="http://schemas.microsoft.com/office/drawing/2014/main" id="{04A9C918-1741-2EE6-FEF2-CEABEFF1F78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7106D8-A860-D4A6-DD0E-554A227EA3A0}"/>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1D9B2045-E8A6-5871-2E68-F1F40285D1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E882868-B45D-B958-C68D-09F241EC635D}"/>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30412957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0DF805-E772-45CC-C77D-7AEB533C365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91C9259-75CC-C490-F776-C4EAD74D07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FB19712-76DD-1BEE-3C89-90E3469DB6AC}"/>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18273C84-6BE6-9C42-5A71-1067F46898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BE2217-E5B2-D8FB-2144-EC5DFC6126DA}"/>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9155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0DF9-C6DC-43F0-FA5F-D9CA0A48E38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CA828E69-CC05-E9FC-A958-8E07220B7031}"/>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441D478-9080-2F5C-93A6-92704F41B6D0}"/>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A5F52017-8139-B7DA-2145-7AFA448F88D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E7D9667-21BC-855C-A100-613781BF168A}"/>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3686914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694-3377-2358-7EBB-451DA2F860E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50765B6-081D-2FBA-C5D5-C4F8DAAAA80D}"/>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DD9E564-6A71-62F9-CBE0-1EB54170E0C9}"/>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3CE2660-00DE-B6D4-B85C-C82992DB492D}"/>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6" name="Footer Placeholder 5">
            <a:extLst>
              <a:ext uri="{FF2B5EF4-FFF2-40B4-BE49-F238E27FC236}">
                <a16:creationId xmlns:a16="http://schemas.microsoft.com/office/drawing/2014/main" id="{358AE5D0-4F2D-FDEE-024E-8940E59595D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4F10A75-2FD5-E621-6E31-F7BDC541CB8D}"/>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28735566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C5AF0-6436-8198-0853-99F7BDB4A869}"/>
              </a:ext>
            </a:extLst>
          </p:cNvPr>
          <p:cNvSpPr>
            <a:spLocks noGrp="1"/>
          </p:cNvSpPr>
          <p:nvPr>
            <p:ph type="title"/>
          </p:nvPr>
        </p:nvSpPr>
        <p:spPr>
          <a:xfrm>
            <a:off x="629841" y="273844"/>
            <a:ext cx="7886700" cy="994172"/>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0BF4B91-8995-52D3-B251-BECF4FA3EB50}"/>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4C190522-6759-2B20-C015-DC212C91660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3A17A20-65F8-7B66-18E5-26F6BBC43A2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430CA720-F7DB-D095-4F25-9B735858AFBC}"/>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673FFD5-4159-D1C6-D8C9-B7824878E136}"/>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8" name="Footer Placeholder 7">
            <a:extLst>
              <a:ext uri="{FF2B5EF4-FFF2-40B4-BE49-F238E27FC236}">
                <a16:creationId xmlns:a16="http://schemas.microsoft.com/office/drawing/2014/main" id="{CC1F360D-E989-0671-E4A3-1A7284507AE5}"/>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ABB8076-185D-9B00-464A-0B0BDD7FDB0B}"/>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2427668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9"/>
        <p:cNvGrpSpPr/>
        <p:nvPr/>
      </p:nvGrpSpPr>
      <p:grpSpPr>
        <a:xfrm>
          <a:off x="0" y="0"/>
          <a:ext cx="0" cy="0"/>
          <a:chOff x="0" y="0"/>
          <a:chExt cx="0" cy="0"/>
        </a:xfrm>
      </p:grpSpPr>
      <p:sp>
        <p:nvSpPr>
          <p:cNvPr id="30" name="Google Shape;30;p3"/>
          <p:cNvSpPr txBox="1">
            <a:spLocks noGrp="1"/>
          </p:cNvSpPr>
          <p:nvPr>
            <p:ph type="title"/>
          </p:nvPr>
        </p:nvSpPr>
        <p:spPr>
          <a:xfrm>
            <a:off x="2866463" y="2810600"/>
            <a:ext cx="5067600" cy="8418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1" name="Google Shape;31;p3"/>
          <p:cNvSpPr txBox="1">
            <a:spLocks noGrp="1"/>
          </p:cNvSpPr>
          <p:nvPr>
            <p:ph type="title" idx="2" hasCustomPrompt="1"/>
          </p:nvPr>
        </p:nvSpPr>
        <p:spPr>
          <a:xfrm>
            <a:off x="1209950" y="2810600"/>
            <a:ext cx="1324200" cy="1534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2" name="Google Shape;32;p3"/>
          <p:cNvSpPr txBox="1">
            <a:spLocks noGrp="1"/>
          </p:cNvSpPr>
          <p:nvPr>
            <p:ph type="subTitle" idx="1"/>
          </p:nvPr>
        </p:nvSpPr>
        <p:spPr>
          <a:xfrm>
            <a:off x="2866475" y="3895175"/>
            <a:ext cx="5067600" cy="45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400"/>
              <a:buNone/>
              <a:defRPr sz="16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33" name="Google Shape;33;p3"/>
          <p:cNvSpPr>
            <a:spLocks noGrp="1"/>
          </p:cNvSpPr>
          <p:nvPr>
            <p:ph type="pic" idx="3"/>
          </p:nvPr>
        </p:nvSpPr>
        <p:spPr>
          <a:xfrm>
            <a:off x="0" y="255300"/>
            <a:ext cx="9144000" cy="2316300"/>
          </a:xfrm>
          <a:prstGeom prst="rect">
            <a:avLst/>
          </a:prstGeom>
          <a:noFill/>
          <a:ln>
            <a:noFill/>
          </a:ln>
        </p:spPr>
      </p:sp>
      <p:sp>
        <p:nvSpPr>
          <p:cNvPr id="34" name="Google Shape;34;p3"/>
          <p:cNvSpPr/>
          <p:nvPr/>
        </p:nvSpPr>
        <p:spPr>
          <a:xfrm>
            <a:off x="-51750" y="-69825"/>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extLst>
    <p:ext uri="{DCECCB84-F9BA-43D5-87BE-67443E8EF086}">
      <p15:sldGuideLst xmlns:p15="http://schemas.microsoft.com/office/powerpoint/2012/main">
        <p15:guide id="1" orient="horz" pos="161">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312E-DD17-D8DE-5715-DFE3EFE6B8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DC6B7B7-80B7-0175-7E11-9FD7B77C9C32}"/>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4" name="Footer Placeholder 3">
            <a:extLst>
              <a:ext uri="{FF2B5EF4-FFF2-40B4-BE49-F238E27FC236}">
                <a16:creationId xmlns:a16="http://schemas.microsoft.com/office/drawing/2014/main" id="{AF3141CC-4959-283C-7515-EFDFAA9C23B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176D21A-C638-19C0-76EE-250C99511E01}"/>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32368204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1699CB-F9FE-731A-ADED-E2094A1D713F}"/>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3" name="Footer Placeholder 2">
            <a:extLst>
              <a:ext uri="{FF2B5EF4-FFF2-40B4-BE49-F238E27FC236}">
                <a16:creationId xmlns:a16="http://schemas.microsoft.com/office/drawing/2014/main" id="{D98DD6DA-04D3-97FD-EFFD-6A8120EA166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3261690E-BBB1-9C0D-6BD8-93030567952E}"/>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1396672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EA5BF-DDE9-C97A-8231-C923D3AA51F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B5D97D5-A279-2094-2004-C1B3E4ACF859}"/>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7365BAB-B039-19C1-971E-2191BCF2C66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E54234F-F4F5-9EEC-0200-E924B4AA6442}"/>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6" name="Footer Placeholder 5">
            <a:extLst>
              <a:ext uri="{FF2B5EF4-FFF2-40B4-BE49-F238E27FC236}">
                <a16:creationId xmlns:a16="http://schemas.microsoft.com/office/drawing/2014/main" id="{1908DE12-67AC-DED5-8CF0-3C9B84EA0F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5BC8D25-FFD4-840A-A105-6B15208A03A6}"/>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191625775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AE56-4747-9724-1FAC-CDB156BCB0A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7D16FAC-E34F-D8C6-4F7A-83D0AA2D28C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IN"/>
          </a:p>
        </p:txBody>
      </p:sp>
      <p:sp>
        <p:nvSpPr>
          <p:cNvPr id="4" name="Text Placeholder 3">
            <a:extLst>
              <a:ext uri="{FF2B5EF4-FFF2-40B4-BE49-F238E27FC236}">
                <a16:creationId xmlns:a16="http://schemas.microsoft.com/office/drawing/2014/main" id="{FE4B8EEC-E40D-F8B5-E4FD-72B4A1678BD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4B16A5F-9861-752A-79DA-AA11634CBA28}"/>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6" name="Footer Placeholder 5">
            <a:extLst>
              <a:ext uri="{FF2B5EF4-FFF2-40B4-BE49-F238E27FC236}">
                <a16:creationId xmlns:a16="http://schemas.microsoft.com/office/drawing/2014/main" id="{3624C7C9-CF07-F447-FBEC-D1EA421D632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7EBB28-FCC9-6026-99BF-5B4CFC847E12}"/>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15232965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EB055-7F1C-F15C-B886-5C112447C61F}"/>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C62BC57-BA9B-27A0-5B87-4EB90522FD0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32513F1-50FD-88B2-2647-F0ED2E264F34}"/>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34041315-9C58-0049-D4AF-302D42F681D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8EE59AB-491C-8505-DB07-60D2AD6AE74D}"/>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28227028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8C8E60-065C-F5A7-F9B8-5B9EC64AD923}"/>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20E3031-4853-EEDC-F402-DFC7D188CA62}"/>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9B4C678-C4FF-F2AE-47E4-9779F36A25EE}"/>
              </a:ext>
            </a:extLst>
          </p:cNvPr>
          <p:cNvSpPr>
            <a:spLocks noGrp="1"/>
          </p:cNvSpPr>
          <p:nvPr>
            <p:ph type="dt" sz="half" idx="10"/>
          </p:nvPr>
        </p:nvSpPr>
        <p:spPr/>
        <p:txBody>
          <a:body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851B02D2-7033-EA10-1EC6-665D68668E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4C02C4-7C09-BE29-A1DD-8061BECDCA7D}"/>
              </a:ext>
            </a:extLst>
          </p:cNvPr>
          <p:cNvSpPr>
            <a:spLocks noGrp="1"/>
          </p:cNvSpPr>
          <p:nvPr>
            <p:ph type="sldNum" sz="quarter" idx="12"/>
          </p:nvPr>
        </p:nvSpPr>
        <p:spPr/>
        <p:txBody>
          <a:bodyPr/>
          <a:lstStyle/>
          <a:p>
            <a:fld id="{CAB0E50A-AFDC-44B7-98A4-4E00ECC6B1DC}" type="slidenum">
              <a:rPr lang="en-IN" smtClean="0"/>
              <a:t>‹#›</a:t>
            </a:fld>
            <a:endParaRPr lang="en-IN"/>
          </a:p>
        </p:txBody>
      </p:sp>
    </p:spTree>
    <p:extLst>
      <p:ext uri="{BB962C8B-B14F-4D97-AF65-F5344CB8AC3E}">
        <p14:creationId xmlns:p14="http://schemas.microsoft.com/office/powerpoint/2010/main" val="2073399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8" name="Google Shape;68;p5"/>
          <p:cNvSpPr txBox="1">
            <a:spLocks noGrp="1"/>
          </p:cNvSpPr>
          <p:nvPr>
            <p:ph type="subTitle" idx="1"/>
          </p:nvPr>
        </p:nvSpPr>
        <p:spPr>
          <a:xfrm>
            <a:off x="4659500" y="1872352"/>
            <a:ext cx="37644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2800"/>
              <a:buChar char="○"/>
              <a:defRPr sz="2800"/>
            </a:lvl2pPr>
            <a:lvl3pPr lvl="2" algn="ctr" rtl="0">
              <a:lnSpc>
                <a:spcPct val="115000"/>
              </a:lnSpc>
              <a:spcBef>
                <a:spcPts val="0"/>
              </a:spcBef>
              <a:spcAft>
                <a:spcPts val="0"/>
              </a:spcAft>
              <a:buSzPts val="2800"/>
              <a:buChar char="■"/>
              <a:defRPr sz="2800"/>
            </a:lvl3pPr>
            <a:lvl4pPr lvl="3" algn="ctr" rtl="0">
              <a:lnSpc>
                <a:spcPct val="115000"/>
              </a:lnSpc>
              <a:spcBef>
                <a:spcPts val="0"/>
              </a:spcBef>
              <a:spcAft>
                <a:spcPts val="0"/>
              </a:spcAft>
              <a:buSzPts val="2800"/>
              <a:buChar char="●"/>
              <a:defRPr sz="2800"/>
            </a:lvl4pPr>
            <a:lvl5pPr lvl="4" algn="ctr" rtl="0">
              <a:lnSpc>
                <a:spcPct val="115000"/>
              </a:lnSpc>
              <a:spcBef>
                <a:spcPts val="0"/>
              </a:spcBef>
              <a:spcAft>
                <a:spcPts val="0"/>
              </a:spcAft>
              <a:buSzPts val="2800"/>
              <a:buChar char="○"/>
              <a:defRPr sz="2800"/>
            </a:lvl5pPr>
            <a:lvl6pPr lvl="5" algn="ctr" rtl="0">
              <a:lnSpc>
                <a:spcPct val="115000"/>
              </a:lnSpc>
              <a:spcBef>
                <a:spcPts val="0"/>
              </a:spcBef>
              <a:spcAft>
                <a:spcPts val="0"/>
              </a:spcAft>
              <a:buSzPts val="2800"/>
              <a:buChar char="■"/>
              <a:defRPr sz="2800"/>
            </a:lvl6pPr>
            <a:lvl7pPr lvl="6" algn="ctr" rtl="0">
              <a:lnSpc>
                <a:spcPct val="115000"/>
              </a:lnSpc>
              <a:spcBef>
                <a:spcPts val="0"/>
              </a:spcBef>
              <a:spcAft>
                <a:spcPts val="0"/>
              </a:spcAft>
              <a:buSzPts val="2800"/>
              <a:buChar char="●"/>
              <a:defRPr sz="2800"/>
            </a:lvl7pPr>
            <a:lvl8pPr lvl="7" algn="ctr" rtl="0">
              <a:lnSpc>
                <a:spcPct val="115000"/>
              </a:lnSpc>
              <a:spcBef>
                <a:spcPts val="0"/>
              </a:spcBef>
              <a:spcAft>
                <a:spcPts val="0"/>
              </a:spcAft>
              <a:buSzPts val="2800"/>
              <a:buChar char="○"/>
              <a:defRPr sz="2800"/>
            </a:lvl8pPr>
            <a:lvl9pPr lvl="8" algn="ctr" rtl="0">
              <a:lnSpc>
                <a:spcPct val="115000"/>
              </a:lnSpc>
              <a:spcBef>
                <a:spcPts val="0"/>
              </a:spcBef>
              <a:spcAft>
                <a:spcPts val="0"/>
              </a:spcAft>
              <a:buSzPts val="2800"/>
              <a:buChar char="■"/>
              <a:defRPr sz="2800"/>
            </a:lvl9pPr>
          </a:lstStyle>
          <a:p>
            <a:endParaRPr/>
          </a:p>
        </p:txBody>
      </p:sp>
      <p:sp>
        <p:nvSpPr>
          <p:cNvPr id="69" name="Google Shape;69;p5"/>
          <p:cNvSpPr txBox="1">
            <a:spLocks noGrp="1"/>
          </p:cNvSpPr>
          <p:nvPr>
            <p:ph type="subTitle" idx="2"/>
          </p:nvPr>
        </p:nvSpPr>
        <p:spPr>
          <a:xfrm>
            <a:off x="720000" y="1872352"/>
            <a:ext cx="3764400" cy="27363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1400"/>
              <a:buChar char="●"/>
              <a:defRPr sz="1400" b="0"/>
            </a:lvl1pPr>
            <a:lvl2pPr lvl="1" algn="ctr" rtl="0">
              <a:lnSpc>
                <a:spcPct val="115000"/>
              </a:lnSpc>
              <a:spcBef>
                <a:spcPts val="0"/>
              </a:spcBef>
              <a:spcAft>
                <a:spcPts val="0"/>
              </a:spcAft>
              <a:buSzPts val="1400"/>
              <a:buChar char="○"/>
              <a:defRPr sz="2800"/>
            </a:lvl2pPr>
            <a:lvl3pPr lvl="2" algn="ctr" rtl="0">
              <a:lnSpc>
                <a:spcPct val="115000"/>
              </a:lnSpc>
              <a:spcBef>
                <a:spcPts val="0"/>
              </a:spcBef>
              <a:spcAft>
                <a:spcPts val="0"/>
              </a:spcAft>
              <a:buSzPts val="1400"/>
              <a:buChar char="■"/>
              <a:defRPr sz="2800"/>
            </a:lvl3pPr>
            <a:lvl4pPr lvl="3" algn="ctr" rtl="0">
              <a:lnSpc>
                <a:spcPct val="115000"/>
              </a:lnSpc>
              <a:spcBef>
                <a:spcPts val="0"/>
              </a:spcBef>
              <a:spcAft>
                <a:spcPts val="0"/>
              </a:spcAft>
              <a:buSzPts val="1400"/>
              <a:buChar char="●"/>
              <a:defRPr sz="2800"/>
            </a:lvl4pPr>
            <a:lvl5pPr lvl="4" algn="ctr" rtl="0">
              <a:lnSpc>
                <a:spcPct val="115000"/>
              </a:lnSpc>
              <a:spcBef>
                <a:spcPts val="0"/>
              </a:spcBef>
              <a:spcAft>
                <a:spcPts val="0"/>
              </a:spcAft>
              <a:buSzPts val="1400"/>
              <a:buChar char="○"/>
              <a:defRPr sz="2800"/>
            </a:lvl5pPr>
            <a:lvl6pPr lvl="5" algn="ctr" rtl="0">
              <a:lnSpc>
                <a:spcPct val="115000"/>
              </a:lnSpc>
              <a:spcBef>
                <a:spcPts val="0"/>
              </a:spcBef>
              <a:spcAft>
                <a:spcPts val="0"/>
              </a:spcAft>
              <a:buSzPts val="1400"/>
              <a:buChar char="■"/>
              <a:defRPr sz="2800"/>
            </a:lvl6pPr>
            <a:lvl7pPr lvl="6" algn="ctr" rtl="0">
              <a:lnSpc>
                <a:spcPct val="115000"/>
              </a:lnSpc>
              <a:spcBef>
                <a:spcPts val="0"/>
              </a:spcBef>
              <a:spcAft>
                <a:spcPts val="0"/>
              </a:spcAft>
              <a:buSzPts val="1400"/>
              <a:buChar char="●"/>
              <a:defRPr sz="2800"/>
            </a:lvl7pPr>
            <a:lvl8pPr lvl="7" algn="ctr" rtl="0">
              <a:lnSpc>
                <a:spcPct val="115000"/>
              </a:lnSpc>
              <a:spcBef>
                <a:spcPts val="0"/>
              </a:spcBef>
              <a:spcAft>
                <a:spcPts val="0"/>
              </a:spcAft>
              <a:buSzPts val="1400"/>
              <a:buChar char="○"/>
              <a:defRPr sz="2800"/>
            </a:lvl8pPr>
            <a:lvl9pPr lvl="8" algn="ctr" rtl="0">
              <a:lnSpc>
                <a:spcPct val="115000"/>
              </a:lnSpc>
              <a:spcBef>
                <a:spcPts val="0"/>
              </a:spcBef>
              <a:spcAft>
                <a:spcPts val="0"/>
              </a:spcAft>
              <a:buSzPts val="1400"/>
              <a:buChar char="■"/>
              <a:defRPr sz="2800"/>
            </a:lvl9pPr>
          </a:lstStyle>
          <a:p>
            <a:endParaRPr/>
          </a:p>
        </p:txBody>
      </p:sp>
      <p:sp>
        <p:nvSpPr>
          <p:cNvPr id="70" name="Google Shape;70;p5"/>
          <p:cNvSpPr txBox="1">
            <a:spLocks noGrp="1"/>
          </p:cNvSpPr>
          <p:nvPr>
            <p:ph type="subTitle" idx="3"/>
          </p:nvPr>
        </p:nvSpPr>
        <p:spPr>
          <a:xfrm>
            <a:off x="720000" y="1359100"/>
            <a:ext cx="3764400" cy="513300"/>
          </a:xfrm>
          <a:prstGeom prst="rect">
            <a:avLst/>
          </a:prstGeom>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a:lnSpc>
                <a:spcPct val="115000"/>
              </a:lnSpc>
              <a:spcBef>
                <a:spcPts val="0"/>
              </a:spcBef>
              <a:spcAft>
                <a:spcPts val="0"/>
              </a:spcAft>
              <a:buSzPts val="2400"/>
              <a:buFont typeface="DM Sans"/>
              <a:buNone/>
              <a:defRPr sz="2000" b="1">
                <a:latin typeface="Roboto"/>
                <a:ea typeface="Roboto"/>
                <a:cs typeface="Roboto"/>
                <a:sym typeface="Roboto"/>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sp>
        <p:nvSpPr>
          <p:cNvPr id="71" name="Google Shape;71;p5"/>
          <p:cNvSpPr txBox="1">
            <a:spLocks noGrp="1"/>
          </p:cNvSpPr>
          <p:nvPr>
            <p:ph type="subTitle" idx="4"/>
          </p:nvPr>
        </p:nvSpPr>
        <p:spPr>
          <a:xfrm>
            <a:off x="4659500" y="1359100"/>
            <a:ext cx="3764400" cy="513300"/>
          </a:xfrm>
          <a:prstGeom prst="rect">
            <a:avLst/>
          </a:prstGeom>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SzPts val="2400"/>
              <a:buFont typeface="DM Sans"/>
              <a:buNone/>
              <a:defRPr sz="2000" b="1">
                <a:latin typeface="Roboto"/>
                <a:ea typeface="Roboto"/>
                <a:cs typeface="Roboto"/>
                <a:sym typeface="Roboto"/>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a:endParaRPr/>
          </a:p>
        </p:txBody>
      </p:sp>
      <p:grpSp>
        <p:nvGrpSpPr>
          <p:cNvPr id="72" name="Google Shape;72;p5"/>
          <p:cNvGrpSpPr/>
          <p:nvPr/>
        </p:nvGrpSpPr>
        <p:grpSpPr>
          <a:xfrm>
            <a:off x="-2234940" y="1933492"/>
            <a:ext cx="13613898" cy="4408818"/>
            <a:chOff x="-2234940" y="1933492"/>
            <a:chExt cx="13613898" cy="4408818"/>
          </a:xfrm>
        </p:grpSpPr>
        <p:grpSp>
          <p:nvGrpSpPr>
            <p:cNvPr id="73" name="Google Shape;73;p5"/>
            <p:cNvGrpSpPr/>
            <p:nvPr/>
          </p:nvGrpSpPr>
          <p:grpSpPr>
            <a:xfrm rot="-5400000">
              <a:off x="-3041462" y="2740014"/>
              <a:ext cx="4408818" cy="2795773"/>
              <a:chOff x="3847500" y="2021500"/>
              <a:chExt cx="1685650" cy="1068925"/>
            </a:xfrm>
          </p:grpSpPr>
          <p:sp>
            <p:nvSpPr>
              <p:cNvPr id="74" name="Google Shape;74;p5"/>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5"/>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5"/>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5"/>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5"/>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5"/>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5"/>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5"/>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5"/>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5"/>
            <p:cNvGrpSpPr/>
            <p:nvPr/>
          </p:nvGrpSpPr>
          <p:grpSpPr>
            <a:xfrm rot="-5400000">
              <a:off x="7776663" y="2740014"/>
              <a:ext cx="4408818" cy="2795773"/>
              <a:chOff x="3847500" y="2021500"/>
              <a:chExt cx="1685650" cy="1068925"/>
            </a:xfrm>
          </p:grpSpPr>
          <p:sp>
            <p:nvSpPr>
              <p:cNvPr id="100" name="Google Shape;100;p5"/>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5"/>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5"/>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5"/>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5"/>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5"/>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5"/>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5"/>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5"/>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5"/>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5"/>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5"/>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5"/>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5"/>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5"/>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5"/>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5"/>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5"/>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5"/>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5"/>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5"/>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5"/>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5"/>
          <p:cNvSpPr/>
          <p:nvPr/>
        </p:nvSpPr>
        <p:spPr>
          <a:xfrm>
            <a:off x="-51750" y="4818300"/>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6"/>
        <p:cNvGrpSpPr/>
        <p:nvPr/>
      </p:nvGrpSpPr>
      <p:grpSpPr>
        <a:xfrm>
          <a:off x="0" y="0"/>
          <a:ext cx="0" cy="0"/>
          <a:chOff x="0" y="0"/>
          <a:chExt cx="0" cy="0"/>
        </a:xfrm>
      </p:grpSpPr>
      <p:sp>
        <p:nvSpPr>
          <p:cNvPr id="127" name="Google Shape;12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grpSp>
        <p:nvGrpSpPr>
          <p:cNvPr id="128" name="Google Shape;128;p6"/>
          <p:cNvGrpSpPr/>
          <p:nvPr/>
        </p:nvGrpSpPr>
        <p:grpSpPr>
          <a:xfrm rot="4246203">
            <a:off x="8446149" y="3849913"/>
            <a:ext cx="3622583" cy="3402161"/>
            <a:chOff x="1871350" y="1749450"/>
            <a:chExt cx="912950" cy="857400"/>
          </a:xfrm>
        </p:grpSpPr>
        <p:sp>
          <p:nvSpPr>
            <p:cNvPr id="129" name="Google Shape;129;p6"/>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6"/>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6"/>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6"/>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6"/>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6"/>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6"/>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6"/>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6"/>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6"/>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6"/>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6"/>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6"/>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 name="Google Shape;143;p6"/>
          <p:cNvSpPr/>
          <p:nvPr/>
        </p:nvSpPr>
        <p:spPr>
          <a:xfrm>
            <a:off x="8888700" y="-44800"/>
            <a:ext cx="255300" cy="52329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nvGrpSpPr>
          <p:cNvPr id="144" name="Google Shape;144;p6"/>
          <p:cNvGrpSpPr/>
          <p:nvPr/>
        </p:nvGrpSpPr>
        <p:grpSpPr>
          <a:xfrm rot="-3600005">
            <a:off x="-3019223" y="-419671"/>
            <a:ext cx="3622594" cy="3402172"/>
            <a:chOff x="1871350" y="1749450"/>
            <a:chExt cx="912950" cy="857400"/>
          </a:xfrm>
        </p:grpSpPr>
        <p:sp>
          <p:nvSpPr>
            <p:cNvPr id="145" name="Google Shape;145;p6"/>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6"/>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6"/>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6"/>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6"/>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6"/>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6"/>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6"/>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6"/>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6"/>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6"/>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6"/>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7"/>
        <p:cNvGrpSpPr/>
        <p:nvPr/>
      </p:nvGrpSpPr>
      <p:grpSpPr>
        <a:xfrm>
          <a:off x="0" y="0"/>
          <a:ext cx="0" cy="0"/>
          <a:chOff x="0" y="0"/>
          <a:chExt cx="0" cy="0"/>
        </a:xfrm>
      </p:grpSpPr>
      <p:sp>
        <p:nvSpPr>
          <p:cNvPr id="248" name="Google Shape;248;p9"/>
          <p:cNvSpPr txBox="1">
            <a:spLocks noGrp="1"/>
          </p:cNvSpPr>
          <p:nvPr>
            <p:ph type="title"/>
          </p:nvPr>
        </p:nvSpPr>
        <p:spPr>
          <a:xfrm>
            <a:off x="720000" y="1413525"/>
            <a:ext cx="4294800" cy="2095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49" name="Google Shape;249;p9"/>
          <p:cNvSpPr txBox="1">
            <a:spLocks noGrp="1"/>
          </p:cNvSpPr>
          <p:nvPr>
            <p:ph type="subTitle" idx="1"/>
          </p:nvPr>
        </p:nvSpPr>
        <p:spPr>
          <a:xfrm>
            <a:off x="720000" y="3508800"/>
            <a:ext cx="4294800" cy="10047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50" name="Google Shape;250;p9"/>
          <p:cNvGrpSpPr/>
          <p:nvPr/>
        </p:nvGrpSpPr>
        <p:grpSpPr>
          <a:xfrm>
            <a:off x="5689303" y="2576475"/>
            <a:ext cx="4055337" cy="2571620"/>
            <a:chOff x="3847500" y="2021500"/>
            <a:chExt cx="1685650" cy="1068925"/>
          </a:xfrm>
        </p:grpSpPr>
        <p:sp>
          <p:nvSpPr>
            <p:cNvPr id="251" name="Google Shape;251;p9"/>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9"/>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9"/>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9"/>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9"/>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9"/>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9"/>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9"/>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9"/>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9"/>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9"/>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9"/>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9"/>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9"/>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9"/>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9"/>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9"/>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9"/>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9"/>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9"/>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9"/>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9"/>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9"/>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9"/>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9"/>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 name="Google Shape;276;p9"/>
          <p:cNvSpPr/>
          <p:nvPr/>
        </p:nvSpPr>
        <p:spPr>
          <a:xfrm>
            <a:off x="8888700" y="1125"/>
            <a:ext cx="255300" cy="51423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0"/>
        <p:cNvGrpSpPr/>
        <p:nvPr/>
      </p:nvGrpSpPr>
      <p:grpSpPr>
        <a:xfrm>
          <a:off x="0" y="0"/>
          <a:ext cx="0" cy="0"/>
          <a:chOff x="0" y="0"/>
          <a:chExt cx="0" cy="0"/>
        </a:xfrm>
      </p:grpSpPr>
      <p:sp>
        <p:nvSpPr>
          <p:cNvPr id="281" name="Google Shape;281;p11"/>
          <p:cNvSpPr txBox="1">
            <a:spLocks noGrp="1"/>
          </p:cNvSpPr>
          <p:nvPr>
            <p:ph type="title" hasCustomPrompt="1"/>
          </p:nvPr>
        </p:nvSpPr>
        <p:spPr>
          <a:xfrm>
            <a:off x="1284000" y="1091175"/>
            <a:ext cx="6576000" cy="1039800"/>
          </a:xfrm>
          <a:prstGeom prst="rect">
            <a:avLst/>
          </a:prstGeom>
        </p:spPr>
        <p:txBody>
          <a:bodyPr spcFirstLastPara="1" wrap="square" lIns="91425" tIns="91425" rIns="91425" bIns="91425" anchor="b" anchorCtr="0">
            <a:noAutofit/>
          </a:bodyPr>
          <a:lstStyle>
            <a:lvl1pPr marL="0" marR="0" lvl="0" indent="0" algn="ctr"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2" name="Google Shape;282;p11"/>
          <p:cNvSpPr txBox="1">
            <a:spLocks noGrp="1"/>
          </p:cNvSpPr>
          <p:nvPr>
            <p:ph type="subTitle" idx="1"/>
          </p:nvPr>
        </p:nvSpPr>
        <p:spPr>
          <a:xfrm>
            <a:off x="1284000" y="207465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283" name="Google Shape;283;p11"/>
          <p:cNvSpPr>
            <a:spLocks noGrp="1"/>
          </p:cNvSpPr>
          <p:nvPr>
            <p:ph type="pic" idx="2"/>
          </p:nvPr>
        </p:nvSpPr>
        <p:spPr>
          <a:xfrm>
            <a:off x="713225" y="2732150"/>
            <a:ext cx="7717500" cy="2424600"/>
          </a:xfrm>
          <a:prstGeom prst="rect">
            <a:avLst/>
          </a:prstGeom>
          <a:noFill/>
          <a:ln>
            <a:noFill/>
          </a:ln>
        </p:spPr>
      </p:sp>
      <p:grpSp>
        <p:nvGrpSpPr>
          <p:cNvPr id="284" name="Google Shape;284;p11"/>
          <p:cNvGrpSpPr/>
          <p:nvPr/>
        </p:nvGrpSpPr>
        <p:grpSpPr>
          <a:xfrm>
            <a:off x="8430778" y="2732162"/>
            <a:ext cx="4055337" cy="2571620"/>
            <a:chOff x="3847500" y="2021500"/>
            <a:chExt cx="1685650" cy="1068925"/>
          </a:xfrm>
        </p:grpSpPr>
        <p:sp>
          <p:nvSpPr>
            <p:cNvPr id="285" name="Google Shape;285;p11"/>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1"/>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1"/>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1"/>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1"/>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1"/>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1"/>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1"/>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1"/>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1"/>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1"/>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1"/>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1"/>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1"/>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1"/>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1"/>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1"/>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1"/>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1"/>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1"/>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1"/>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1"/>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1"/>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1"/>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1"/>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11"/>
          <p:cNvGrpSpPr/>
          <p:nvPr/>
        </p:nvGrpSpPr>
        <p:grpSpPr>
          <a:xfrm>
            <a:off x="-3342172" y="2732162"/>
            <a:ext cx="4055337" cy="2571620"/>
            <a:chOff x="3847500" y="2021500"/>
            <a:chExt cx="1685650" cy="1068925"/>
          </a:xfrm>
        </p:grpSpPr>
        <p:sp>
          <p:nvSpPr>
            <p:cNvPr id="311" name="Google Shape;311;p11"/>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1"/>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1"/>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1"/>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1"/>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1"/>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1"/>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1"/>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1"/>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1"/>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1"/>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1"/>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1"/>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1"/>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1"/>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1"/>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1"/>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1"/>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1"/>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1"/>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1"/>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1"/>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1"/>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1"/>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1"/>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3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37"/>
        <p:cNvGrpSpPr/>
        <p:nvPr/>
      </p:nvGrpSpPr>
      <p:grpSpPr>
        <a:xfrm>
          <a:off x="0" y="0"/>
          <a:ext cx="0" cy="0"/>
          <a:chOff x="0" y="0"/>
          <a:chExt cx="0" cy="0"/>
        </a:xfrm>
      </p:grpSpPr>
      <p:sp>
        <p:nvSpPr>
          <p:cNvPr id="338" name="Google Shape;338;p13"/>
          <p:cNvSpPr/>
          <p:nvPr/>
        </p:nvSpPr>
        <p:spPr>
          <a:xfrm>
            <a:off x="-51750" y="4818300"/>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39" name="Google Shape;33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40" name="Google Shape;340;p13"/>
          <p:cNvSpPr txBox="1">
            <a:spLocks noGrp="1"/>
          </p:cNvSpPr>
          <p:nvPr>
            <p:ph type="subTitle" idx="1"/>
          </p:nvPr>
        </p:nvSpPr>
        <p:spPr>
          <a:xfrm>
            <a:off x="1614425" y="1708850"/>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1" name="Google Shape;341;p13"/>
          <p:cNvSpPr txBox="1">
            <a:spLocks noGrp="1"/>
          </p:cNvSpPr>
          <p:nvPr>
            <p:ph type="subTitle" idx="2"/>
          </p:nvPr>
        </p:nvSpPr>
        <p:spPr>
          <a:xfrm>
            <a:off x="5641975" y="1708854"/>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2" name="Google Shape;342;p13"/>
          <p:cNvSpPr txBox="1">
            <a:spLocks noGrp="1"/>
          </p:cNvSpPr>
          <p:nvPr>
            <p:ph type="subTitle" idx="3"/>
          </p:nvPr>
        </p:nvSpPr>
        <p:spPr>
          <a:xfrm>
            <a:off x="5641975" y="2773690"/>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3" name="Google Shape;343;p13"/>
          <p:cNvSpPr txBox="1">
            <a:spLocks noGrp="1"/>
          </p:cNvSpPr>
          <p:nvPr>
            <p:ph type="subTitle" idx="4"/>
          </p:nvPr>
        </p:nvSpPr>
        <p:spPr>
          <a:xfrm>
            <a:off x="1614425" y="2772588"/>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4" name="Google Shape;344;p13"/>
          <p:cNvSpPr txBox="1">
            <a:spLocks noGrp="1"/>
          </p:cNvSpPr>
          <p:nvPr>
            <p:ph type="title" idx="5" hasCustomPrompt="1"/>
          </p:nvPr>
        </p:nvSpPr>
        <p:spPr>
          <a:xfrm>
            <a:off x="713225" y="14274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5" name="Google Shape;345;p13"/>
          <p:cNvSpPr txBox="1">
            <a:spLocks noGrp="1"/>
          </p:cNvSpPr>
          <p:nvPr>
            <p:ph type="title" idx="6" hasCustomPrompt="1"/>
          </p:nvPr>
        </p:nvSpPr>
        <p:spPr>
          <a:xfrm>
            <a:off x="4740775" y="2494761"/>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6" name="Google Shape;346;p13"/>
          <p:cNvSpPr txBox="1">
            <a:spLocks noGrp="1"/>
          </p:cNvSpPr>
          <p:nvPr>
            <p:ph type="title" idx="7" hasCustomPrompt="1"/>
          </p:nvPr>
        </p:nvSpPr>
        <p:spPr>
          <a:xfrm>
            <a:off x="4740775" y="1427450"/>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7" name="Google Shape;347;p13"/>
          <p:cNvSpPr txBox="1">
            <a:spLocks noGrp="1"/>
          </p:cNvSpPr>
          <p:nvPr>
            <p:ph type="title" idx="8" hasCustomPrompt="1"/>
          </p:nvPr>
        </p:nvSpPr>
        <p:spPr>
          <a:xfrm>
            <a:off x="713225" y="2494763"/>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48" name="Google Shape;348;p13"/>
          <p:cNvSpPr txBox="1">
            <a:spLocks noGrp="1"/>
          </p:cNvSpPr>
          <p:nvPr>
            <p:ph type="subTitle" idx="9"/>
          </p:nvPr>
        </p:nvSpPr>
        <p:spPr>
          <a:xfrm>
            <a:off x="5641975" y="3838526"/>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49" name="Google Shape;349;p13"/>
          <p:cNvSpPr txBox="1">
            <a:spLocks noGrp="1"/>
          </p:cNvSpPr>
          <p:nvPr>
            <p:ph type="subTitle" idx="13"/>
          </p:nvPr>
        </p:nvSpPr>
        <p:spPr>
          <a:xfrm>
            <a:off x="1614425" y="3836325"/>
            <a:ext cx="2788800" cy="572700"/>
          </a:xfrm>
          <a:prstGeom prst="rect">
            <a:avLst/>
          </a:prstGeom>
          <a:ln>
            <a:noFill/>
          </a:ln>
        </p:spPr>
        <p:txBody>
          <a:bodyPr spcFirstLastPara="1" wrap="square" lIns="91425" tIns="91425" rIns="91425" bIns="91425" anchor="t" anchorCtr="0">
            <a:noAutofit/>
          </a:bodyPr>
          <a:lstStyle>
            <a:lvl1pPr lvl="0" rtl="0">
              <a:lnSpc>
                <a:spcPct val="115000"/>
              </a:lnSpc>
              <a:spcBef>
                <a:spcPts val="0"/>
              </a:spcBef>
              <a:spcAft>
                <a:spcPts val="0"/>
              </a:spcAft>
              <a:buSzPts val="1400"/>
              <a:buNone/>
              <a:defRPr sz="1400"/>
            </a:lvl1pPr>
            <a:lvl2pPr lvl="1" algn="ctr" rtl="0">
              <a:lnSpc>
                <a:spcPct val="115000"/>
              </a:lnSpc>
              <a:spcBef>
                <a:spcPts val="0"/>
              </a:spcBef>
              <a:spcAft>
                <a:spcPts val="0"/>
              </a:spcAft>
              <a:buSzPts val="1400"/>
              <a:buNone/>
              <a:defRPr/>
            </a:lvl2pPr>
            <a:lvl3pPr lvl="2" algn="ctr" rtl="0">
              <a:lnSpc>
                <a:spcPct val="115000"/>
              </a:lnSpc>
              <a:spcBef>
                <a:spcPts val="0"/>
              </a:spcBef>
              <a:spcAft>
                <a:spcPts val="0"/>
              </a:spcAft>
              <a:buSzPts val="1400"/>
              <a:buNone/>
              <a:defRPr/>
            </a:lvl3pPr>
            <a:lvl4pPr lvl="3" algn="ctr" rtl="0">
              <a:lnSpc>
                <a:spcPct val="115000"/>
              </a:lnSpc>
              <a:spcBef>
                <a:spcPts val="0"/>
              </a:spcBef>
              <a:spcAft>
                <a:spcPts val="0"/>
              </a:spcAft>
              <a:buSzPts val="1400"/>
              <a:buNone/>
              <a:defRPr/>
            </a:lvl4pPr>
            <a:lvl5pPr lvl="4" algn="ctr" rtl="0">
              <a:lnSpc>
                <a:spcPct val="115000"/>
              </a:lnSpc>
              <a:spcBef>
                <a:spcPts val="0"/>
              </a:spcBef>
              <a:spcAft>
                <a:spcPts val="0"/>
              </a:spcAft>
              <a:buSzPts val="1400"/>
              <a:buNone/>
              <a:defRPr/>
            </a:lvl5pPr>
            <a:lvl6pPr lvl="5" algn="ctr" rtl="0">
              <a:lnSpc>
                <a:spcPct val="115000"/>
              </a:lnSpc>
              <a:spcBef>
                <a:spcPts val="0"/>
              </a:spcBef>
              <a:spcAft>
                <a:spcPts val="0"/>
              </a:spcAft>
              <a:buSzPts val="1400"/>
              <a:buNone/>
              <a:defRPr/>
            </a:lvl6pPr>
            <a:lvl7pPr lvl="6" algn="ctr" rtl="0">
              <a:lnSpc>
                <a:spcPct val="115000"/>
              </a:lnSpc>
              <a:spcBef>
                <a:spcPts val="0"/>
              </a:spcBef>
              <a:spcAft>
                <a:spcPts val="0"/>
              </a:spcAft>
              <a:buSzPts val="1400"/>
              <a:buNone/>
              <a:defRPr/>
            </a:lvl7pPr>
            <a:lvl8pPr lvl="7" algn="ctr" rtl="0">
              <a:lnSpc>
                <a:spcPct val="115000"/>
              </a:lnSpc>
              <a:spcBef>
                <a:spcPts val="0"/>
              </a:spcBef>
              <a:spcAft>
                <a:spcPts val="0"/>
              </a:spcAft>
              <a:buSzPts val="1400"/>
              <a:buNone/>
              <a:defRPr/>
            </a:lvl8pPr>
            <a:lvl9pPr lvl="8" algn="ctr" rtl="0">
              <a:lnSpc>
                <a:spcPct val="115000"/>
              </a:lnSpc>
              <a:spcBef>
                <a:spcPts val="0"/>
              </a:spcBef>
              <a:spcAft>
                <a:spcPts val="0"/>
              </a:spcAft>
              <a:buSzPts val="1400"/>
              <a:buNone/>
              <a:defRPr/>
            </a:lvl9pPr>
          </a:lstStyle>
          <a:p>
            <a:endParaRPr/>
          </a:p>
        </p:txBody>
      </p:sp>
      <p:sp>
        <p:nvSpPr>
          <p:cNvPr id="350" name="Google Shape;350;p13"/>
          <p:cNvSpPr txBox="1">
            <a:spLocks noGrp="1"/>
          </p:cNvSpPr>
          <p:nvPr>
            <p:ph type="title" idx="14" hasCustomPrompt="1"/>
          </p:nvPr>
        </p:nvSpPr>
        <p:spPr>
          <a:xfrm>
            <a:off x="4740775" y="35620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1" name="Google Shape;351;p13"/>
          <p:cNvSpPr txBox="1">
            <a:spLocks noGrp="1"/>
          </p:cNvSpPr>
          <p:nvPr>
            <p:ph type="title" idx="15" hasCustomPrompt="1"/>
          </p:nvPr>
        </p:nvSpPr>
        <p:spPr>
          <a:xfrm>
            <a:off x="713225" y="3562075"/>
            <a:ext cx="901200" cy="616800"/>
          </a:xfrm>
          <a:prstGeom prst="rect">
            <a:avLst/>
          </a:prstGeom>
          <a:noFill/>
          <a:ln>
            <a:noFill/>
          </a:ln>
        </p:spPr>
        <p:txBody>
          <a:bodyPr spcFirstLastPara="1" wrap="square" lIns="91425" tIns="91425" rIns="91425" bIns="91425" anchor="ctr" anchorCtr="0">
            <a:noAutofit/>
          </a:bodyPr>
          <a:lstStyle>
            <a:lvl1pPr lvl="0" algn="ctr" rtl="0">
              <a:lnSpc>
                <a:spcPct val="115000"/>
              </a:lnSpc>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52" name="Google Shape;352;p13"/>
          <p:cNvSpPr txBox="1">
            <a:spLocks noGrp="1"/>
          </p:cNvSpPr>
          <p:nvPr>
            <p:ph type="subTitle" idx="16"/>
          </p:nvPr>
        </p:nvSpPr>
        <p:spPr>
          <a:xfrm>
            <a:off x="1614425" y="1427450"/>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3" name="Google Shape;353;p13"/>
          <p:cNvSpPr txBox="1">
            <a:spLocks noGrp="1"/>
          </p:cNvSpPr>
          <p:nvPr>
            <p:ph type="subTitle" idx="17"/>
          </p:nvPr>
        </p:nvSpPr>
        <p:spPr>
          <a:xfrm>
            <a:off x="5641975" y="1427450"/>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4" name="Google Shape;354;p13"/>
          <p:cNvSpPr txBox="1">
            <a:spLocks noGrp="1"/>
          </p:cNvSpPr>
          <p:nvPr>
            <p:ph type="subTitle" idx="18"/>
          </p:nvPr>
        </p:nvSpPr>
        <p:spPr>
          <a:xfrm>
            <a:off x="5641975" y="2494761"/>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5" name="Google Shape;355;p13"/>
          <p:cNvSpPr txBox="1">
            <a:spLocks noGrp="1"/>
          </p:cNvSpPr>
          <p:nvPr>
            <p:ph type="subTitle" idx="19"/>
          </p:nvPr>
        </p:nvSpPr>
        <p:spPr>
          <a:xfrm>
            <a:off x="1614425" y="2494763"/>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6" name="Google Shape;356;p13"/>
          <p:cNvSpPr txBox="1">
            <a:spLocks noGrp="1"/>
          </p:cNvSpPr>
          <p:nvPr>
            <p:ph type="subTitle" idx="20"/>
          </p:nvPr>
        </p:nvSpPr>
        <p:spPr>
          <a:xfrm>
            <a:off x="5641975" y="3562075"/>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357" name="Google Shape;357;p13"/>
          <p:cNvSpPr txBox="1">
            <a:spLocks noGrp="1"/>
          </p:cNvSpPr>
          <p:nvPr>
            <p:ph type="subTitle" idx="21"/>
          </p:nvPr>
        </p:nvSpPr>
        <p:spPr>
          <a:xfrm>
            <a:off x="1614425" y="3562075"/>
            <a:ext cx="2788800" cy="385200"/>
          </a:xfrm>
          <a:prstGeom prst="rect">
            <a:avLst/>
          </a:prstGeom>
          <a:ln>
            <a:noFill/>
          </a:ln>
        </p:spPr>
        <p:txBody>
          <a:bodyPr spcFirstLastPara="1" wrap="square" lIns="91425" tIns="91425" rIns="91425" bIns="91425" anchor="b" anchorCtr="0">
            <a:noAutofit/>
          </a:bodyPr>
          <a:lstStyle>
            <a:lvl1pPr lvl="0" rtl="0">
              <a:lnSpc>
                <a:spcPct val="115000"/>
              </a:lnSpc>
              <a:spcBef>
                <a:spcPts val="0"/>
              </a:spcBef>
              <a:spcAft>
                <a:spcPts val="0"/>
              </a:spcAft>
              <a:buSzPts val="2400"/>
              <a:buFont typeface="DM Sans"/>
              <a:buNone/>
              <a:defRPr sz="2000" b="1">
                <a:latin typeface="Roboto"/>
                <a:ea typeface="Roboto"/>
                <a:cs typeface="Roboto"/>
                <a:sym typeface="Roboto"/>
              </a:defRPr>
            </a:lvl1pPr>
            <a:lvl2pPr lvl="1" algn="ctr" rtl="0">
              <a:lnSpc>
                <a:spcPct val="115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15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15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15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15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15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15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15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358" name="Google Shape;358;p13"/>
          <p:cNvGrpSpPr/>
          <p:nvPr/>
        </p:nvGrpSpPr>
        <p:grpSpPr>
          <a:xfrm rot="4246203">
            <a:off x="8377274" y="-803962"/>
            <a:ext cx="3622583" cy="3402161"/>
            <a:chOff x="1871350" y="1749450"/>
            <a:chExt cx="912950" cy="857400"/>
          </a:xfrm>
        </p:grpSpPr>
        <p:sp>
          <p:nvSpPr>
            <p:cNvPr id="359" name="Google Shape;359;p13"/>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3"/>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3"/>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3"/>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3"/>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3"/>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3"/>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3"/>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3"/>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3"/>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3"/>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3"/>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3"/>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3"/>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13"/>
          <p:cNvSpPr/>
          <p:nvPr/>
        </p:nvSpPr>
        <p:spPr>
          <a:xfrm>
            <a:off x="-564475" y="4290725"/>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438"/>
        <p:cNvGrpSpPr/>
        <p:nvPr/>
      </p:nvGrpSpPr>
      <p:grpSpPr>
        <a:xfrm>
          <a:off x="0" y="0"/>
          <a:ext cx="0" cy="0"/>
          <a:chOff x="0" y="0"/>
          <a:chExt cx="0" cy="0"/>
        </a:xfrm>
      </p:grpSpPr>
      <p:sp>
        <p:nvSpPr>
          <p:cNvPr id="439" name="Google Shape;439;p16"/>
          <p:cNvSpPr txBox="1">
            <a:spLocks noGrp="1"/>
          </p:cNvSpPr>
          <p:nvPr>
            <p:ph type="title"/>
          </p:nvPr>
        </p:nvSpPr>
        <p:spPr>
          <a:xfrm>
            <a:off x="720000" y="1382625"/>
            <a:ext cx="30972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40" name="Google Shape;440;p16"/>
          <p:cNvSpPr txBox="1">
            <a:spLocks noGrp="1"/>
          </p:cNvSpPr>
          <p:nvPr>
            <p:ph type="subTitle" idx="1"/>
          </p:nvPr>
        </p:nvSpPr>
        <p:spPr>
          <a:xfrm>
            <a:off x="720000" y="2445825"/>
            <a:ext cx="3097200" cy="1189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41" name="Google Shape;441;p16"/>
          <p:cNvGrpSpPr/>
          <p:nvPr/>
        </p:nvGrpSpPr>
        <p:grpSpPr>
          <a:xfrm rot="-5400000">
            <a:off x="-2889062" y="-1628636"/>
            <a:ext cx="4408818" cy="2795773"/>
            <a:chOff x="3847500" y="2021500"/>
            <a:chExt cx="1685650" cy="1068925"/>
          </a:xfrm>
        </p:grpSpPr>
        <p:sp>
          <p:nvSpPr>
            <p:cNvPr id="442" name="Google Shape;442;p16"/>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6"/>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6"/>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6"/>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6"/>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6"/>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6"/>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6"/>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6"/>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6"/>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6"/>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6"/>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6"/>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6"/>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6"/>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6"/>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6"/>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6"/>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6"/>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6"/>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6"/>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6"/>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6"/>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6"/>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6"/>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 name="Google Shape;467;p16"/>
          <p:cNvSpPr/>
          <p:nvPr/>
        </p:nvSpPr>
        <p:spPr>
          <a:xfrm>
            <a:off x="8430775" y="4233750"/>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68" name="Google Shape;468;p16"/>
          <p:cNvSpPr/>
          <p:nvPr/>
        </p:nvSpPr>
        <p:spPr>
          <a:xfrm>
            <a:off x="-51750" y="4818300"/>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469" name="Google Shape;469;p16"/>
          <p:cNvSpPr/>
          <p:nvPr/>
        </p:nvSpPr>
        <p:spPr>
          <a:xfrm>
            <a:off x="-51750" y="0"/>
            <a:ext cx="9247500" cy="325200"/>
          </a:xfrm>
          <a:prstGeom prst="rect">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713400"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 id="2147483659" r:id="rId8"/>
    <p:sldLayoutId id="2147483662" r:id="rId9"/>
    <p:sldLayoutId id="2147483666" r:id="rId10"/>
    <p:sldLayoutId id="2147483667" r:id="rId11"/>
    <p:sldLayoutId id="2147483670" r:id="rId12"/>
    <p:sldLayoutId id="2147483674" r:id="rId13"/>
    <p:sldLayoutId id="2147483675"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3E037A-1ED9-242E-ACFD-2A6DCC4B4C91}"/>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16F4BD1-3DC9-8AFD-A7FC-8B465F5DA8D1}"/>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A56B5FE-8898-9BF0-4255-AC965AE5B0EE}"/>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85DA8F52-1F8E-4F11-A4DB-966CA1391FA7}" type="datetimeFigureOut">
              <a:rPr lang="en-IN" smtClean="0"/>
              <a:t>29-11-2024</a:t>
            </a:fld>
            <a:endParaRPr lang="en-IN"/>
          </a:p>
        </p:txBody>
      </p:sp>
      <p:sp>
        <p:nvSpPr>
          <p:cNvPr id="5" name="Footer Placeholder 4">
            <a:extLst>
              <a:ext uri="{FF2B5EF4-FFF2-40B4-BE49-F238E27FC236}">
                <a16:creationId xmlns:a16="http://schemas.microsoft.com/office/drawing/2014/main" id="{CEADEA69-2FFF-47E8-BCEF-3592A5C1492A}"/>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67555FBE-84CC-42C8-E911-CA3AE8D02009}"/>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CAB0E50A-AFDC-44B7-98A4-4E00ECC6B1DC}" type="slidenum">
              <a:rPr lang="en-IN" smtClean="0"/>
              <a:t>‹#›</a:t>
            </a:fld>
            <a:endParaRPr lang="en-IN"/>
          </a:p>
        </p:txBody>
      </p:sp>
    </p:spTree>
    <p:extLst>
      <p:ext uri="{BB962C8B-B14F-4D97-AF65-F5344CB8AC3E}">
        <p14:creationId xmlns:p14="http://schemas.microsoft.com/office/powerpoint/2010/main" val="269006336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hyperlink" Target="https://www.bls.gov/"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ers.usda.gov/data-products/food-at-home-monthly-area-price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pic>
        <p:nvPicPr>
          <p:cNvPr id="900" name="Google Shape;900;p33"/>
          <p:cNvPicPr preferRelativeResize="0">
            <a:picLocks noGrp="1"/>
          </p:cNvPicPr>
          <p:nvPr>
            <p:ph type="pic" idx="2"/>
          </p:nvPr>
        </p:nvPicPr>
        <p:blipFill rotWithShape="1">
          <a:blip r:embed="rId3">
            <a:alphaModFix/>
          </a:blip>
          <a:srcRect l="20093" r="29558"/>
          <a:stretch/>
        </p:blipFill>
        <p:spPr>
          <a:xfrm>
            <a:off x="4996275" y="-150"/>
            <a:ext cx="3892424" cy="5145376"/>
          </a:xfrm>
          <a:prstGeom prst="rect">
            <a:avLst/>
          </a:prstGeom>
        </p:spPr>
      </p:pic>
      <p:sp>
        <p:nvSpPr>
          <p:cNvPr id="901" name="Google Shape;901;p33"/>
          <p:cNvSpPr txBox="1">
            <a:spLocks noGrp="1"/>
          </p:cNvSpPr>
          <p:nvPr>
            <p:ph type="ctrTitle"/>
          </p:nvPr>
        </p:nvSpPr>
        <p:spPr>
          <a:xfrm>
            <a:off x="300913" y="496979"/>
            <a:ext cx="4695362" cy="134603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400" dirty="0">
                <a:latin typeface="+mj-lt"/>
              </a:rPr>
              <a:t>The Food Equation: Balancing Demand and Pricing with Data-Driven Forecasts</a:t>
            </a:r>
            <a:endParaRPr lang="en-US" sz="2400" dirty="0"/>
          </a:p>
        </p:txBody>
      </p:sp>
      <p:sp>
        <p:nvSpPr>
          <p:cNvPr id="902" name="Google Shape;902;p33"/>
          <p:cNvSpPr txBox="1">
            <a:spLocks noGrp="1"/>
          </p:cNvSpPr>
          <p:nvPr>
            <p:ph type="subTitle" idx="1"/>
          </p:nvPr>
        </p:nvSpPr>
        <p:spPr>
          <a:xfrm>
            <a:off x="533783" y="2413655"/>
            <a:ext cx="4166400" cy="185120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u="sng" dirty="0">
                <a:latin typeface="+mj-lt"/>
              </a:rPr>
              <a:t>Professor</a:t>
            </a:r>
            <a:r>
              <a:rPr lang="en-GB" b="1" dirty="0">
                <a:latin typeface="+mj-lt"/>
              </a:rPr>
              <a:t> :</a:t>
            </a:r>
            <a:r>
              <a:rPr lang="en-GB" dirty="0">
                <a:latin typeface="+mj-lt"/>
              </a:rPr>
              <a:t> </a:t>
            </a:r>
            <a:r>
              <a:rPr lang="en-GB" b="1" dirty="0">
                <a:latin typeface="+mj-lt"/>
              </a:rPr>
              <a:t>Masoud Soroush</a:t>
            </a:r>
            <a:endParaRPr lang="en-GB" b="1" u="sng" dirty="0">
              <a:latin typeface="+mj-lt"/>
            </a:endParaRPr>
          </a:p>
          <a:p>
            <a:pPr marL="0" lvl="0" indent="0" algn="l" rtl="0">
              <a:spcBef>
                <a:spcPts val="0"/>
              </a:spcBef>
              <a:spcAft>
                <a:spcPts val="0"/>
              </a:spcAft>
              <a:buNone/>
            </a:pPr>
            <a:endParaRPr lang="en-GB" b="1" u="sng" dirty="0">
              <a:latin typeface="+mj-lt"/>
            </a:endParaRPr>
          </a:p>
          <a:p>
            <a:pPr marL="0" lvl="0" indent="0" algn="l" rtl="0">
              <a:spcBef>
                <a:spcPts val="0"/>
              </a:spcBef>
              <a:spcAft>
                <a:spcPts val="0"/>
              </a:spcAft>
              <a:buNone/>
            </a:pPr>
            <a:r>
              <a:rPr lang="en-GB" b="1" u="sng" dirty="0">
                <a:latin typeface="+mj-lt"/>
              </a:rPr>
              <a:t>Team 4</a:t>
            </a:r>
            <a:r>
              <a:rPr lang="en-GB" b="1" dirty="0">
                <a:latin typeface="+mj-lt"/>
              </a:rPr>
              <a:t> :</a:t>
            </a:r>
          </a:p>
          <a:p>
            <a:pPr marL="0" lvl="0" indent="0" algn="l" rtl="0">
              <a:lnSpc>
                <a:spcPct val="150000"/>
              </a:lnSpc>
              <a:spcBef>
                <a:spcPts val="0"/>
              </a:spcBef>
              <a:spcAft>
                <a:spcPts val="0"/>
              </a:spcAft>
              <a:buNone/>
            </a:pPr>
            <a:r>
              <a:rPr lang="en-GB" dirty="0">
                <a:latin typeface="+mj-lt"/>
              </a:rPr>
              <a:t>Deepika </a:t>
            </a:r>
            <a:r>
              <a:rPr lang="en-GB" dirty="0" err="1">
                <a:latin typeface="+mj-lt"/>
              </a:rPr>
              <a:t>Bangari</a:t>
            </a:r>
            <a:r>
              <a:rPr lang="en-GB" dirty="0">
                <a:latin typeface="+mj-lt"/>
              </a:rPr>
              <a:t>(TU80531)</a:t>
            </a:r>
          </a:p>
          <a:p>
            <a:pPr marL="0" lvl="0" indent="0" algn="l" rtl="0">
              <a:lnSpc>
                <a:spcPct val="150000"/>
              </a:lnSpc>
              <a:spcBef>
                <a:spcPts val="0"/>
              </a:spcBef>
              <a:spcAft>
                <a:spcPts val="0"/>
              </a:spcAft>
            </a:pPr>
            <a:r>
              <a:rPr lang="en-GB" dirty="0">
                <a:latin typeface="+mj-lt"/>
              </a:rPr>
              <a:t>Lokesh Reddy Kuppireddy(GR68330)</a:t>
            </a:r>
          </a:p>
          <a:p>
            <a:pPr marL="0" lvl="0" indent="0" algn="l" rtl="0">
              <a:lnSpc>
                <a:spcPct val="150000"/>
              </a:lnSpc>
              <a:spcBef>
                <a:spcPts val="0"/>
              </a:spcBef>
              <a:spcAft>
                <a:spcPts val="0"/>
              </a:spcAft>
            </a:pPr>
            <a:r>
              <a:rPr lang="en-GB" dirty="0">
                <a:latin typeface="+mj-lt"/>
              </a:rPr>
              <a:t>Rishi </a:t>
            </a:r>
            <a:r>
              <a:rPr lang="en-GB" dirty="0" err="1">
                <a:latin typeface="+mj-lt"/>
              </a:rPr>
              <a:t>Dasari</a:t>
            </a:r>
            <a:r>
              <a:rPr lang="en-GB" dirty="0">
                <a:latin typeface="+mj-lt"/>
              </a:rPr>
              <a:t>(TN73813)</a:t>
            </a:r>
          </a:p>
        </p:txBody>
      </p:sp>
      <p:grpSp>
        <p:nvGrpSpPr>
          <p:cNvPr id="903" name="Google Shape;903;p33"/>
          <p:cNvGrpSpPr/>
          <p:nvPr/>
        </p:nvGrpSpPr>
        <p:grpSpPr>
          <a:xfrm>
            <a:off x="3545098" y="-3072138"/>
            <a:ext cx="3622586" cy="3402163"/>
            <a:chOff x="1871350" y="1749450"/>
            <a:chExt cx="912950" cy="857400"/>
          </a:xfrm>
        </p:grpSpPr>
        <p:sp>
          <p:nvSpPr>
            <p:cNvPr id="904" name="Google Shape;904;p33"/>
            <p:cNvSpPr/>
            <p:nvPr/>
          </p:nvSpPr>
          <p:spPr>
            <a:xfrm>
              <a:off x="2256525" y="2106750"/>
              <a:ext cx="103000" cy="116725"/>
            </a:xfrm>
            <a:custGeom>
              <a:avLst/>
              <a:gdLst/>
              <a:ahLst/>
              <a:cxnLst/>
              <a:rect l="l" t="t" r="r" b="b"/>
              <a:pathLst>
                <a:path w="4120" h="4669" extrusionOk="0">
                  <a:moveTo>
                    <a:pt x="1098" y="337"/>
                  </a:moveTo>
                  <a:cubicBezTo>
                    <a:pt x="1933" y="337"/>
                    <a:pt x="3161" y="1090"/>
                    <a:pt x="3548" y="2127"/>
                  </a:cubicBezTo>
                  <a:cubicBezTo>
                    <a:pt x="3739" y="2627"/>
                    <a:pt x="3775" y="3092"/>
                    <a:pt x="3667" y="3473"/>
                  </a:cubicBezTo>
                  <a:cubicBezTo>
                    <a:pt x="3572" y="3806"/>
                    <a:pt x="3382" y="4056"/>
                    <a:pt x="3108" y="4199"/>
                  </a:cubicBezTo>
                  <a:cubicBezTo>
                    <a:pt x="2953" y="4284"/>
                    <a:pt x="2771" y="4333"/>
                    <a:pt x="2578" y="4333"/>
                  </a:cubicBezTo>
                  <a:cubicBezTo>
                    <a:pt x="2176" y="4333"/>
                    <a:pt x="1727" y="4122"/>
                    <a:pt x="1381" y="3592"/>
                  </a:cubicBezTo>
                  <a:cubicBezTo>
                    <a:pt x="512" y="2223"/>
                    <a:pt x="346" y="1461"/>
                    <a:pt x="357" y="1044"/>
                  </a:cubicBezTo>
                  <a:cubicBezTo>
                    <a:pt x="357" y="889"/>
                    <a:pt x="393" y="770"/>
                    <a:pt x="441" y="663"/>
                  </a:cubicBezTo>
                  <a:cubicBezTo>
                    <a:pt x="548" y="472"/>
                    <a:pt x="727" y="365"/>
                    <a:pt x="989" y="341"/>
                  </a:cubicBezTo>
                  <a:cubicBezTo>
                    <a:pt x="1024" y="338"/>
                    <a:pt x="1061" y="337"/>
                    <a:pt x="1098" y="337"/>
                  </a:cubicBezTo>
                  <a:close/>
                  <a:moveTo>
                    <a:pt x="1115" y="1"/>
                  </a:moveTo>
                  <a:cubicBezTo>
                    <a:pt x="1064" y="1"/>
                    <a:pt x="1014" y="3"/>
                    <a:pt x="965" y="8"/>
                  </a:cubicBezTo>
                  <a:cubicBezTo>
                    <a:pt x="381" y="56"/>
                    <a:pt x="36" y="437"/>
                    <a:pt x="12" y="1044"/>
                  </a:cubicBezTo>
                  <a:cubicBezTo>
                    <a:pt x="0" y="1699"/>
                    <a:pt x="357" y="2615"/>
                    <a:pt x="1096" y="3770"/>
                  </a:cubicBezTo>
                  <a:cubicBezTo>
                    <a:pt x="1499" y="4400"/>
                    <a:pt x="2067" y="4668"/>
                    <a:pt x="2584" y="4668"/>
                  </a:cubicBezTo>
                  <a:cubicBezTo>
                    <a:pt x="2829" y="4668"/>
                    <a:pt x="3063" y="4608"/>
                    <a:pt x="3263" y="4497"/>
                  </a:cubicBezTo>
                  <a:cubicBezTo>
                    <a:pt x="3513" y="4366"/>
                    <a:pt x="3715" y="4163"/>
                    <a:pt x="3858" y="3901"/>
                  </a:cubicBezTo>
                  <a:cubicBezTo>
                    <a:pt x="3917" y="3794"/>
                    <a:pt x="3965" y="3687"/>
                    <a:pt x="3989" y="3568"/>
                  </a:cubicBezTo>
                  <a:cubicBezTo>
                    <a:pt x="4120" y="3115"/>
                    <a:pt x="4072" y="2580"/>
                    <a:pt x="3858" y="2008"/>
                  </a:cubicBezTo>
                  <a:cubicBezTo>
                    <a:pt x="3428" y="833"/>
                    <a:pt x="2076" y="1"/>
                    <a:pt x="111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3"/>
            <p:cNvSpPr/>
            <p:nvPr/>
          </p:nvSpPr>
          <p:spPr>
            <a:xfrm>
              <a:off x="2225575" y="2063825"/>
              <a:ext cx="162225" cy="187200"/>
            </a:xfrm>
            <a:custGeom>
              <a:avLst/>
              <a:gdLst/>
              <a:ahLst/>
              <a:cxnLst/>
              <a:rect l="l" t="t" r="r" b="b"/>
              <a:pathLst>
                <a:path w="6489" h="7488" extrusionOk="0">
                  <a:moveTo>
                    <a:pt x="2668" y="339"/>
                  </a:moveTo>
                  <a:cubicBezTo>
                    <a:pt x="2793" y="339"/>
                    <a:pt x="2923" y="349"/>
                    <a:pt x="3060" y="368"/>
                  </a:cubicBezTo>
                  <a:cubicBezTo>
                    <a:pt x="4477" y="570"/>
                    <a:pt x="4953" y="1558"/>
                    <a:pt x="5691" y="3058"/>
                  </a:cubicBezTo>
                  <a:lnTo>
                    <a:pt x="5691" y="3047"/>
                  </a:lnTo>
                  <a:lnTo>
                    <a:pt x="5798" y="3273"/>
                  </a:lnTo>
                  <a:cubicBezTo>
                    <a:pt x="6144" y="3987"/>
                    <a:pt x="6144" y="4856"/>
                    <a:pt x="5775" y="5714"/>
                  </a:cubicBezTo>
                  <a:cubicBezTo>
                    <a:pt x="5572" y="6178"/>
                    <a:pt x="5275" y="6559"/>
                    <a:pt x="4905" y="6797"/>
                  </a:cubicBezTo>
                  <a:cubicBezTo>
                    <a:pt x="4542" y="7032"/>
                    <a:pt x="4135" y="7150"/>
                    <a:pt x="3726" y="7150"/>
                  </a:cubicBezTo>
                  <a:cubicBezTo>
                    <a:pt x="3224" y="7150"/>
                    <a:pt x="2719" y="6973"/>
                    <a:pt x="2286" y="6618"/>
                  </a:cubicBezTo>
                  <a:lnTo>
                    <a:pt x="2179" y="6547"/>
                  </a:lnTo>
                  <a:cubicBezTo>
                    <a:pt x="1726" y="6261"/>
                    <a:pt x="1214" y="5952"/>
                    <a:pt x="893" y="5321"/>
                  </a:cubicBezTo>
                  <a:cubicBezTo>
                    <a:pt x="357" y="4225"/>
                    <a:pt x="500" y="3356"/>
                    <a:pt x="810" y="2058"/>
                  </a:cubicBezTo>
                  <a:cubicBezTo>
                    <a:pt x="1084" y="909"/>
                    <a:pt x="1703" y="339"/>
                    <a:pt x="2668" y="339"/>
                  </a:cubicBezTo>
                  <a:close/>
                  <a:moveTo>
                    <a:pt x="2664" y="0"/>
                  </a:moveTo>
                  <a:cubicBezTo>
                    <a:pt x="1548" y="0"/>
                    <a:pt x="783" y="697"/>
                    <a:pt x="476" y="1975"/>
                  </a:cubicBezTo>
                  <a:lnTo>
                    <a:pt x="488" y="1975"/>
                  </a:lnTo>
                  <a:cubicBezTo>
                    <a:pt x="167" y="3308"/>
                    <a:pt x="0" y="4273"/>
                    <a:pt x="595" y="5464"/>
                  </a:cubicBezTo>
                  <a:cubicBezTo>
                    <a:pt x="953" y="6190"/>
                    <a:pt x="1536" y="6547"/>
                    <a:pt x="2000" y="6833"/>
                  </a:cubicBezTo>
                  <a:lnTo>
                    <a:pt x="2084" y="6880"/>
                  </a:lnTo>
                  <a:cubicBezTo>
                    <a:pt x="2578" y="7282"/>
                    <a:pt x="3160" y="7487"/>
                    <a:pt x="3738" y="7487"/>
                  </a:cubicBezTo>
                  <a:cubicBezTo>
                    <a:pt x="4205" y="7487"/>
                    <a:pt x="4669" y="7354"/>
                    <a:pt x="5084" y="7083"/>
                  </a:cubicBezTo>
                  <a:cubicBezTo>
                    <a:pt x="5441" y="6857"/>
                    <a:pt x="5739" y="6523"/>
                    <a:pt x="5953" y="6106"/>
                  </a:cubicBezTo>
                  <a:cubicBezTo>
                    <a:pt x="6001" y="6023"/>
                    <a:pt x="6048" y="5928"/>
                    <a:pt x="6084" y="5845"/>
                  </a:cubicBezTo>
                  <a:cubicBezTo>
                    <a:pt x="6489" y="4892"/>
                    <a:pt x="6489" y="3928"/>
                    <a:pt x="6096" y="3130"/>
                  </a:cubicBezTo>
                  <a:lnTo>
                    <a:pt x="5989" y="2904"/>
                  </a:lnTo>
                  <a:cubicBezTo>
                    <a:pt x="5239" y="1368"/>
                    <a:pt x="4691" y="260"/>
                    <a:pt x="3108" y="34"/>
                  </a:cubicBezTo>
                  <a:cubicBezTo>
                    <a:pt x="2954" y="11"/>
                    <a:pt x="2806" y="0"/>
                    <a:pt x="266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3"/>
            <p:cNvSpPr/>
            <p:nvPr/>
          </p:nvSpPr>
          <p:spPr>
            <a:xfrm>
              <a:off x="2193425" y="2018000"/>
              <a:ext cx="225050" cy="260700"/>
            </a:xfrm>
            <a:custGeom>
              <a:avLst/>
              <a:gdLst/>
              <a:ahLst/>
              <a:cxnLst/>
              <a:rect l="l" t="t" r="r" b="b"/>
              <a:pathLst>
                <a:path w="9002" h="10428" extrusionOk="0">
                  <a:moveTo>
                    <a:pt x="4390" y="333"/>
                  </a:moveTo>
                  <a:cubicBezTo>
                    <a:pt x="4659" y="333"/>
                    <a:pt x="4942" y="364"/>
                    <a:pt x="5239" y="427"/>
                  </a:cubicBezTo>
                  <a:cubicBezTo>
                    <a:pt x="6691" y="736"/>
                    <a:pt x="6942" y="1451"/>
                    <a:pt x="7346" y="2617"/>
                  </a:cubicBezTo>
                  <a:lnTo>
                    <a:pt x="7346" y="2629"/>
                  </a:lnTo>
                  <a:cubicBezTo>
                    <a:pt x="7537" y="3165"/>
                    <a:pt x="7751" y="3784"/>
                    <a:pt x="8132" y="4475"/>
                  </a:cubicBezTo>
                  <a:cubicBezTo>
                    <a:pt x="8656" y="5403"/>
                    <a:pt x="8585" y="6725"/>
                    <a:pt x="7965" y="7999"/>
                  </a:cubicBezTo>
                  <a:cubicBezTo>
                    <a:pt x="7668" y="8606"/>
                    <a:pt x="7275" y="9094"/>
                    <a:pt x="6799" y="9440"/>
                  </a:cubicBezTo>
                  <a:cubicBezTo>
                    <a:pt x="6196" y="9871"/>
                    <a:pt x="5510" y="10094"/>
                    <a:pt x="4814" y="10094"/>
                  </a:cubicBezTo>
                  <a:cubicBezTo>
                    <a:pt x="4300" y="10094"/>
                    <a:pt x="3781" y="9973"/>
                    <a:pt x="3286" y="9725"/>
                  </a:cubicBezTo>
                  <a:cubicBezTo>
                    <a:pt x="2572" y="9475"/>
                    <a:pt x="1584" y="9130"/>
                    <a:pt x="1036" y="8023"/>
                  </a:cubicBezTo>
                  <a:cubicBezTo>
                    <a:pt x="369" y="6642"/>
                    <a:pt x="691" y="5475"/>
                    <a:pt x="1238" y="3546"/>
                  </a:cubicBezTo>
                  <a:lnTo>
                    <a:pt x="1369" y="3082"/>
                  </a:lnTo>
                  <a:cubicBezTo>
                    <a:pt x="1873" y="1269"/>
                    <a:pt x="2913" y="333"/>
                    <a:pt x="4390" y="333"/>
                  </a:cubicBezTo>
                  <a:close/>
                  <a:moveTo>
                    <a:pt x="4376" y="1"/>
                  </a:moveTo>
                  <a:cubicBezTo>
                    <a:pt x="2756" y="1"/>
                    <a:pt x="1590" y="1036"/>
                    <a:pt x="1036" y="2998"/>
                  </a:cubicBezTo>
                  <a:lnTo>
                    <a:pt x="917" y="3451"/>
                  </a:lnTo>
                  <a:cubicBezTo>
                    <a:pt x="345" y="5463"/>
                    <a:pt x="0" y="6677"/>
                    <a:pt x="738" y="8166"/>
                  </a:cubicBezTo>
                  <a:cubicBezTo>
                    <a:pt x="1346" y="9392"/>
                    <a:pt x="2441" y="9785"/>
                    <a:pt x="3167" y="10035"/>
                  </a:cubicBezTo>
                  <a:cubicBezTo>
                    <a:pt x="3687" y="10297"/>
                    <a:pt x="4249" y="10427"/>
                    <a:pt x="4812" y="10427"/>
                  </a:cubicBezTo>
                  <a:cubicBezTo>
                    <a:pt x="5577" y="10427"/>
                    <a:pt x="6342" y="10187"/>
                    <a:pt x="7001" y="9713"/>
                  </a:cubicBezTo>
                  <a:cubicBezTo>
                    <a:pt x="7465" y="9368"/>
                    <a:pt x="7870" y="8904"/>
                    <a:pt x="8180" y="8320"/>
                  </a:cubicBezTo>
                  <a:cubicBezTo>
                    <a:pt x="8215" y="8261"/>
                    <a:pt x="8239" y="8213"/>
                    <a:pt x="8263" y="8154"/>
                  </a:cubicBezTo>
                  <a:cubicBezTo>
                    <a:pt x="8942" y="6773"/>
                    <a:pt x="9001" y="5344"/>
                    <a:pt x="8430" y="4308"/>
                  </a:cubicBezTo>
                  <a:cubicBezTo>
                    <a:pt x="8061" y="3641"/>
                    <a:pt x="7858" y="3046"/>
                    <a:pt x="7668" y="2510"/>
                  </a:cubicBezTo>
                  <a:cubicBezTo>
                    <a:pt x="7251" y="1320"/>
                    <a:pt x="6953" y="450"/>
                    <a:pt x="5310" y="105"/>
                  </a:cubicBezTo>
                  <a:cubicBezTo>
                    <a:pt x="4984" y="35"/>
                    <a:pt x="4673" y="1"/>
                    <a:pt x="437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3"/>
            <p:cNvSpPr/>
            <p:nvPr/>
          </p:nvSpPr>
          <p:spPr>
            <a:xfrm>
              <a:off x="2162450" y="1970750"/>
              <a:ext cx="287575" cy="335950"/>
            </a:xfrm>
            <a:custGeom>
              <a:avLst/>
              <a:gdLst/>
              <a:ahLst/>
              <a:cxnLst/>
              <a:rect l="l" t="t" r="r" b="b"/>
              <a:pathLst>
                <a:path w="11503" h="13438" extrusionOk="0">
                  <a:moveTo>
                    <a:pt x="6044" y="340"/>
                  </a:moveTo>
                  <a:cubicBezTo>
                    <a:pt x="6472" y="340"/>
                    <a:pt x="6927" y="399"/>
                    <a:pt x="7407" y="519"/>
                  </a:cubicBezTo>
                  <a:cubicBezTo>
                    <a:pt x="9121" y="935"/>
                    <a:pt x="9276" y="1745"/>
                    <a:pt x="9514" y="2960"/>
                  </a:cubicBezTo>
                  <a:cubicBezTo>
                    <a:pt x="9657" y="3710"/>
                    <a:pt x="9835" y="4638"/>
                    <a:pt x="10455" y="5674"/>
                  </a:cubicBezTo>
                  <a:cubicBezTo>
                    <a:pt x="11145" y="6853"/>
                    <a:pt x="11026" y="8627"/>
                    <a:pt x="10133" y="10318"/>
                  </a:cubicBezTo>
                  <a:cubicBezTo>
                    <a:pt x="9740" y="11044"/>
                    <a:pt x="9252" y="11651"/>
                    <a:pt x="8669" y="12092"/>
                  </a:cubicBezTo>
                  <a:cubicBezTo>
                    <a:pt x="7816" y="12751"/>
                    <a:pt x="6795" y="13095"/>
                    <a:pt x="5768" y="13095"/>
                  </a:cubicBezTo>
                  <a:cubicBezTo>
                    <a:pt x="5274" y="13095"/>
                    <a:pt x="4778" y="13016"/>
                    <a:pt x="4299" y="12854"/>
                  </a:cubicBezTo>
                  <a:cubicBezTo>
                    <a:pt x="3478" y="12675"/>
                    <a:pt x="1942" y="12342"/>
                    <a:pt x="1156" y="10734"/>
                  </a:cubicBezTo>
                  <a:cubicBezTo>
                    <a:pt x="358" y="9103"/>
                    <a:pt x="775" y="7758"/>
                    <a:pt x="1525" y="5317"/>
                  </a:cubicBezTo>
                  <a:cubicBezTo>
                    <a:pt x="1644" y="4948"/>
                    <a:pt x="1763" y="4543"/>
                    <a:pt x="1894" y="4126"/>
                  </a:cubicBezTo>
                  <a:cubicBezTo>
                    <a:pt x="2061" y="3555"/>
                    <a:pt x="2263" y="3055"/>
                    <a:pt x="2501" y="2614"/>
                  </a:cubicBezTo>
                  <a:cubicBezTo>
                    <a:pt x="3311" y="1106"/>
                    <a:pt x="4508" y="340"/>
                    <a:pt x="6044" y="340"/>
                  </a:cubicBezTo>
                  <a:close/>
                  <a:moveTo>
                    <a:pt x="6069" y="0"/>
                  </a:moveTo>
                  <a:cubicBezTo>
                    <a:pt x="3925" y="0"/>
                    <a:pt x="2350" y="1393"/>
                    <a:pt x="1573" y="4031"/>
                  </a:cubicBezTo>
                  <a:cubicBezTo>
                    <a:pt x="1442" y="4448"/>
                    <a:pt x="1323" y="4853"/>
                    <a:pt x="1203" y="5222"/>
                  </a:cubicBezTo>
                  <a:cubicBezTo>
                    <a:pt x="453" y="7663"/>
                    <a:pt x="1" y="9139"/>
                    <a:pt x="858" y="10877"/>
                  </a:cubicBezTo>
                  <a:cubicBezTo>
                    <a:pt x="1704" y="12639"/>
                    <a:pt x="3347" y="12997"/>
                    <a:pt x="4204" y="13187"/>
                  </a:cubicBezTo>
                  <a:cubicBezTo>
                    <a:pt x="4708" y="13355"/>
                    <a:pt x="5231" y="13437"/>
                    <a:pt x="5753" y="13437"/>
                  </a:cubicBezTo>
                  <a:cubicBezTo>
                    <a:pt x="6857" y="13437"/>
                    <a:pt x="7957" y="13069"/>
                    <a:pt x="8871" y="12365"/>
                  </a:cubicBezTo>
                  <a:cubicBezTo>
                    <a:pt x="9478" y="11889"/>
                    <a:pt x="10002" y="11270"/>
                    <a:pt x="10407" y="10508"/>
                  </a:cubicBezTo>
                  <a:cubicBezTo>
                    <a:pt x="10407" y="10496"/>
                    <a:pt x="10419" y="10484"/>
                    <a:pt x="10431" y="10472"/>
                  </a:cubicBezTo>
                  <a:cubicBezTo>
                    <a:pt x="11383" y="8651"/>
                    <a:pt x="11502" y="6793"/>
                    <a:pt x="10740" y="5507"/>
                  </a:cubicBezTo>
                  <a:cubicBezTo>
                    <a:pt x="10157" y="4519"/>
                    <a:pt x="9990" y="3662"/>
                    <a:pt x="9835" y="2900"/>
                  </a:cubicBezTo>
                  <a:cubicBezTo>
                    <a:pt x="9597" y="1650"/>
                    <a:pt x="9407" y="662"/>
                    <a:pt x="7490" y="185"/>
                  </a:cubicBezTo>
                  <a:cubicBezTo>
                    <a:pt x="6993" y="62"/>
                    <a:pt x="6518" y="0"/>
                    <a:pt x="60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3"/>
            <p:cNvSpPr/>
            <p:nvPr/>
          </p:nvSpPr>
          <p:spPr>
            <a:xfrm>
              <a:off x="2131200" y="1923400"/>
              <a:ext cx="349775" cy="412125"/>
            </a:xfrm>
            <a:custGeom>
              <a:avLst/>
              <a:gdLst/>
              <a:ahLst/>
              <a:cxnLst/>
              <a:rect l="l" t="t" r="r" b="b"/>
              <a:pathLst>
                <a:path w="13991" h="16485" extrusionOk="0">
                  <a:moveTo>
                    <a:pt x="7736" y="338"/>
                  </a:moveTo>
                  <a:cubicBezTo>
                    <a:pt x="8316" y="338"/>
                    <a:pt x="8933" y="426"/>
                    <a:pt x="9585" y="603"/>
                  </a:cubicBezTo>
                  <a:cubicBezTo>
                    <a:pt x="11609" y="1151"/>
                    <a:pt x="11681" y="2056"/>
                    <a:pt x="11788" y="3425"/>
                  </a:cubicBezTo>
                  <a:cubicBezTo>
                    <a:pt x="11859" y="4377"/>
                    <a:pt x="11955" y="5556"/>
                    <a:pt x="12776" y="6878"/>
                  </a:cubicBezTo>
                  <a:cubicBezTo>
                    <a:pt x="13657" y="8306"/>
                    <a:pt x="13491" y="10509"/>
                    <a:pt x="12312" y="12628"/>
                  </a:cubicBezTo>
                  <a:cubicBezTo>
                    <a:pt x="11836" y="13486"/>
                    <a:pt x="11240" y="14200"/>
                    <a:pt x="10562" y="14748"/>
                  </a:cubicBezTo>
                  <a:cubicBezTo>
                    <a:pt x="9414" y="15660"/>
                    <a:pt x="8041" y="16148"/>
                    <a:pt x="6644" y="16148"/>
                  </a:cubicBezTo>
                  <a:cubicBezTo>
                    <a:pt x="6200" y="16148"/>
                    <a:pt x="5753" y="16098"/>
                    <a:pt x="5311" y="15998"/>
                  </a:cubicBezTo>
                  <a:cubicBezTo>
                    <a:pt x="3835" y="15783"/>
                    <a:pt x="2192" y="15319"/>
                    <a:pt x="1287" y="13450"/>
                  </a:cubicBezTo>
                  <a:cubicBezTo>
                    <a:pt x="358" y="11557"/>
                    <a:pt x="882" y="9961"/>
                    <a:pt x="1822" y="7068"/>
                  </a:cubicBezTo>
                  <a:cubicBezTo>
                    <a:pt x="2013" y="6485"/>
                    <a:pt x="2227" y="5854"/>
                    <a:pt x="2430" y="5163"/>
                  </a:cubicBezTo>
                  <a:cubicBezTo>
                    <a:pt x="2656" y="4461"/>
                    <a:pt x="2906" y="3830"/>
                    <a:pt x="3204" y="3270"/>
                  </a:cubicBezTo>
                  <a:cubicBezTo>
                    <a:pt x="4250" y="1333"/>
                    <a:pt x="5784" y="338"/>
                    <a:pt x="7736" y="338"/>
                  </a:cubicBezTo>
                  <a:close/>
                  <a:moveTo>
                    <a:pt x="7766" y="1"/>
                  </a:moveTo>
                  <a:cubicBezTo>
                    <a:pt x="5106" y="1"/>
                    <a:pt x="3128" y="1744"/>
                    <a:pt x="2108" y="5056"/>
                  </a:cubicBezTo>
                  <a:cubicBezTo>
                    <a:pt x="1906" y="5747"/>
                    <a:pt x="1691" y="6378"/>
                    <a:pt x="1501" y="6961"/>
                  </a:cubicBezTo>
                  <a:cubicBezTo>
                    <a:pt x="572" y="9842"/>
                    <a:pt x="1" y="11581"/>
                    <a:pt x="977" y="13593"/>
                  </a:cubicBezTo>
                  <a:cubicBezTo>
                    <a:pt x="1965" y="15617"/>
                    <a:pt x="3787" y="16117"/>
                    <a:pt x="5251" y="16331"/>
                  </a:cubicBezTo>
                  <a:cubicBezTo>
                    <a:pt x="5712" y="16434"/>
                    <a:pt x="6178" y="16485"/>
                    <a:pt x="6642" y="16485"/>
                  </a:cubicBezTo>
                  <a:cubicBezTo>
                    <a:pt x="8110" y="16485"/>
                    <a:pt x="9561" y="15977"/>
                    <a:pt x="10764" y="15010"/>
                  </a:cubicBezTo>
                  <a:cubicBezTo>
                    <a:pt x="11490" y="14426"/>
                    <a:pt x="12109" y="13688"/>
                    <a:pt x="12598" y="12783"/>
                  </a:cubicBezTo>
                  <a:cubicBezTo>
                    <a:pt x="12621" y="12747"/>
                    <a:pt x="12645" y="12712"/>
                    <a:pt x="12669" y="12676"/>
                  </a:cubicBezTo>
                  <a:cubicBezTo>
                    <a:pt x="13836" y="10485"/>
                    <a:pt x="13991" y="8211"/>
                    <a:pt x="13062" y="6699"/>
                  </a:cubicBezTo>
                  <a:cubicBezTo>
                    <a:pt x="12276" y="5449"/>
                    <a:pt x="12193" y="4365"/>
                    <a:pt x="12121" y="3401"/>
                  </a:cubicBezTo>
                  <a:cubicBezTo>
                    <a:pt x="12014" y="1996"/>
                    <a:pt x="11919" y="877"/>
                    <a:pt x="9669" y="270"/>
                  </a:cubicBezTo>
                  <a:cubicBezTo>
                    <a:pt x="9002" y="90"/>
                    <a:pt x="8366" y="1"/>
                    <a:pt x="776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3"/>
            <p:cNvSpPr/>
            <p:nvPr/>
          </p:nvSpPr>
          <p:spPr>
            <a:xfrm>
              <a:off x="2099950" y="1881325"/>
              <a:ext cx="411675" cy="483775"/>
            </a:xfrm>
            <a:custGeom>
              <a:avLst/>
              <a:gdLst/>
              <a:ahLst/>
              <a:cxnLst/>
              <a:rect l="l" t="t" r="r" b="b"/>
              <a:pathLst>
                <a:path w="16467" h="19351" extrusionOk="0">
                  <a:moveTo>
                    <a:pt x="7847" y="0"/>
                  </a:moveTo>
                  <a:cubicBezTo>
                    <a:pt x="5477" y="607"/>
                    <a:pt x="3680" y="2596"/>
                    <a:pt x="2656" y="5894"/>
                  </a:cubicBezTo>
                  <a:lnTo>
                    <a:pt x="2656" y="5882"/>
                  </a:lnTo>
                  <a:cubicBezTo>
                    <a:pt x="2358" y="6834"/>
                    <a:pt x="2060" y="7703"/>
                    <a:pt x="1798" y="8477"/>
                  </a:cubicBezTo>
                  <a:cubicBezTo>
                    <a:pt x="679" y="11799"/>
                    <a:pt x="1" y="13811"/>
                    <a:pt x="1108" y="16097"/>
                  </a:cubicBezTo>
                  <a:cubicBezTo>
                    <a:pt x="2334" y="18621"/>
                    <a:pt x="4656" y="19110"/>
                    <a:pt x="6299" y="19264"/>
                  </a:cubicBezTo>
                  <a:cubicBezTo>
                    <a:pt x="6689" y="19322"/>
                    <a:pt x="7080" y="19350"/>
                    <a:pt x="7468" y="19350"/>
                  </a:cubicBezTo>
                  <a:cubicBezTo>
                    <a:pt x="9329" y="19350"/>
                    <a:pt x="11140" y="18696"/>
                    <a:pt x="12657" y="17455"/>
                  </a:cubicBezTo>
                  <a:cubicBezTo>
                    <a:pt x="13478" y="16764"/>
                    <a:pt x="14193" y="15907"/>
                    <a:pt x="14776" y="14895"/>
                  </a:cubicBezTo>
                  <a:cubicBezTo>
                    <a:pt x="14824" y="14811"/>
                    <a:pt x="14872" y="14716"/>
                    <a:pt x="14919" y="14633"/>
                  </a:cubicBezTo>
                  <a:cubicBezTo>
                    <a:pt x="16288" y="12097"/>
                    <a:pt x="16467" y="9394"/>
                    <a:pt x="15372" y="7691"/>
                  </a:cubicBezTo>
                  <a:cubicBezTo>
                    <a:pt x="14419" y="6191"/>
                    <a:pt x="14419" y="4893"/>
                    <a:pt x="14431" y="3739"/>
                  </a:cubicBezTo>
                  <a:lnTo>
                    <a:pt x="14431" y="3536"/>
                  </a:lnTo>
                  <a:lnTo>
                    <a:pt x="14098" y="3358"/>
                  </a:lnTo>
                  <a:lnTo>
                    <a:pt x="14098" y="3739"/>
                  </a:lnTo>
                  <a:cubicBezTo>
                    <a:pt x="14086" y="4870"/>
                    <a:pt x="14074" y="6287"/>
                    <a:pt x="15098" y="7870"/>
                  </a:cubicBezTo>
                  <a:cubicBezTo>
                    <a:pt x="16157" y="9537"/>
                    <a:pt x="15919" y="12228"/>
                    <a:pt x="14479" y="14728"/>
                  </a:cubicBezTo>
                  <a:cubicBezTo>
                    <a:pt x="13919" y="15704"/>
                    <a:pt x="13240" y="16538"/>
                    <a:pt x="12443" y="17193"/>
                  </a:cubicBezTo>
                  <a:cubicBezTo>
                    <a:pt x="10985" y="18384"/>
                    <a:pt x="9250" y="19014"/>
                    <a:pt x="7461" y="19014"/>
                  </a:cubicBezTo>
                  <a:cubicBezTo>
                    <a:pt x="7087" y="19014"/>
                    <a:pt x="6711" y="18986"/>
                    <a:pt x="6335" y="18931"/>
                  </a:cubicBezTo>
                  <a:cubicBezTo>
                    <a:pt x="4644" y="18776"/>
                    <a:pt x="2549" y="18300"/>
                    <a:pt x="1417" y="15954"/>
                  </a:cubicBezTo>
                  <a:cubicBezTo>
                    <a:pt x="358" y="13787"/>
                    <a:pt x="989" y="11942"/>
                    <a:pt x="2120" y="8584"/>
                  </a:cubicBezTo>
                  <a:cubicBezTo>
                    <a:pt x="2382" y="7822"/>
                    <a:pt x="2680" y="6941"/>
                    <a:pt x="2977" y="5989"/>
                  </a:cubicBezTo>
                  <a:cubicBezTo>
                    <a:pt x="4037" y="2619"/>
                    <a:pt x="5835" y="679"/>
                    <a:pt x="8275" y="226"/>
                  </a:cubicBezTo>
                  <a:lnTo>
                    <a:pt x="7847"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3"/>
            <p:cNvSpPr/>
            <p:nvPr/>
          </p:nvSpPr>
          <p:spPr>
            <a:xfrm>
              <a:off x="2068400" y="1856600"/>
              <a:ext cx="474200" cy="538700"/>
            </a:xfrm>
            <a:custGeom>
              <a:avLst/>
              <a:gdLst/>
              <a:ahLst/>
              <a:cxnLst/>
              <a:rect l="l" t="t" r="r" b="b"/>
              <a:pathLst>
                <a:path w="18968" h="21548" extrusionOk="0">
                  <a:moveTo>
                    <a:pt x="7263" y="1"/>
                  </a:moveTo>
                  <a:cubicBezTo>
                    <a:pt x="5489" y="1144"/>
                    <a:pt x="4108" y="3168"/>
                    <a:pt x="3203" y="6013"/>
                  </a:cubicBezTo>
                  <a:cubicBezTo>
                    <a:pt x="2822" y="7216"/>
                    <a:pt x="2441" y="8299"/>
                    <a:pt x="2108" y="9252"/>
                  </a:cubicBezTo>
                  <a:cubicBezTo>
                    <a:pt x="798" y="13038"/>
                    <a:pt x="1" y="15324"/>
                    <a:pt x="1251" y="17908"/>
                  </a:cubicBezTo>
                  <a:cubicBezTo>
                    <a:pt x="2858" y="21253"/>
                    <a:pt x="6239" y="21444"/>
                    <a:pt x="7347" y="21503"/>
                  </a:cubicBezTo>
                  <a:cubicBezTo>
                    <a:pt x="7651" y="21533"/>
                    <a:pt x="7954" y="21547"/>
                    <a:pt x="8257" y="21547"/>
                  </a:cubicBezTo>
                  <a:cubicBezTo>
                    <a:pt x="10526" y="21547"/>
                    <a:pt x="12733" y="20727"/>
                    <a:pt x="14550" y="19194"/>
                  </a:cubicBezTo>
                  <a:cubicBezTo>
                    <a:pt x="15491" y="18408"/>
                    <a:pt x="16300" y="17443"/>
                    <a:pt x="16955" y="16312"/>
                  </a:cubicBezTo>
                  <a:cubicBezTo>
                    <a:pt x="17038" y="16169"/>
                    <a:pt x="17122" y="16027"/>
                    <a:pt x="17205" y="15884"/>
                  </a:cubicBezTo>
                  <a:cubicBezTo>
                    <a:pt x="18765" y="12967"/>
                    <a:pt x="18967" y="9919"/>
                    <a:pt x="17705" y="7990"/>
                  </a:cubicBezTo>
                  <a:cubicBezTo>
                    <a:pt x="17015" y="6942"/>
                    <a:pt x="16788" y="5978"/>
                    <a:pt x="16729" y="5085"/>
                  </a:cubicBezTo>
                  <a:lnTo>
                    <a:pt x="16384" y="4894"/>
                  </a:lnTo>
                  <a:lnTo>
                    <a:pt x="16384" y="4894"/>
                  </a:lnTo>
                  <a:cubicBezTo>
                    <a:pt x="16419" y="5882"/>
                    <a:pt x="16645" y="6990"/>
                    <a:pt x="17419" y="8168"/>
                  </a:cubicBezTo>
                  <a:cubicBezTo>
                    <a:pt x="18681" y="10085"/>
                    <a:pt x="18384" y="13217"/>
                    <a:pt x="16669" y="16134"/>
                  </a:cubicBezTo>
                  <a:cubicBezTo>
                    <a:pt x="16026" y="17229"/>
                    <a:pt x="15241" y="18170"/>
                    <a:pt x="14336" y="18932"/>
                  </a:cubicBezTo>
                  <a:cubicBezTo>
                    <a:pt x="12576" y="20408"/>
                    <a:pt x="10458" y="21203"/>
                    <a:pt x="8272" y="21203"/>
                  </a:cubicBezTo>
                  <a:cubicBezTo>
                    <a:pt x="7972" y="21203"/>
                    <a:pt x="7672" y="21188"/>
                    <a:pt x="7371" y="21158"/>
                  </a:cubicBezTo>
                  <a:cubicBezTo>
                    <a:pt x="5525" y="21063"/>
                    <a:pt x="2918" y="20599"/>
                    <a:pt x="1548" y="17765"/>
                  </a:cubicBezTo>
                  <a:cubicBezTo>
                    <a:pt x="358" y="15300"/>
                    <a:pt x="1096" y="13193"/>
                    <a:pt x="2429" y="9359"/>
                  </a:cubicBezTo>
                  <a:cubicBezTo>
                    <a:pt x="2763" y="8407"/>
                    <a:pt x="3144" y="7323"/>
                    <a:pt x="3525" y="6121"/>
                  </a:cubicBezTo>
                  <a:cubicBezTo>
                    <a:pt x="3822" y="5168"/>
                    <a:pt x="4180" y="4311"/>
                    <a:pt x="4584" y="3549"/>
                  </a:cubicBezTo>
                  <a:cubicBezTo>
                    <a:pt x="5406" y="2037"/>
                    <a:pt x="6430" y="918"/>
                    <a:pt x="7632" y="191"/>
                  </a:cubicBezTo>
                  <a:lnTo>
                    <a:pt x="726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3"/>
            <p:cNvSpPr/>
            <p:nvPr/>
          </p:nvSpPr>
          <p:spPr>
            <a:xfrm>
              <a:off x="2036850" y="1838150"/>
              <a:ext cx="536700" cy="587700"/>
            </a:xfrm>
            <a:custGeom>
              <a:avLst/>
              <a:gdLst/>
              <a:ahLst/>
              <a:cxnLst/>
              <a:rect l="l" t="t" r="r" b="b"/>
              <a:pathLst>
                <a:path w="21468" h="23508" extrusionOk="0">
                  <a:moveTo>
                    <a:pt x="7156" y="1"/>
                  </a:moveTo>
                  <a:cubicBezTo>
                    <a:pt x="5727" y="1370"/>
                    <a:pt x="4572" y="3334"/>
                    <a:pt x="3751" y="5894"/>
                  </a:cubicBezTo>
                  <a:cubicBezTo>
                    <a:pt x="3275" y="7371"/>
                    <a:pt x="2822" y="8668"/>
                    <a:pt x="2406" y="9823"/>
                  </a:cubicBezTo>
                  <a:cubicBezTo>
                    <a:pt x="905" y="14050"/>
                    <a:pt x="0" y="16610"/>
                    <a:pt x="1382" y="19467"/>
                  </a:cubicBezTo>
                  <a:cubicBezTo>
                    <a:pt x="2644" y="22075"/>
                    <a:pt x="4942" y="23384"/>
                    <a:pt x="8394" y="23492"/>
                  </a:cubicBezTo>
                  <a:cubicBezTo>
                    <a:pt x="8589" y="23502"/>
                    <a:pt x="8784" y="23507"/>
                    <a:pt x="8979" y="23507"/>
                  </a:cubicBezTo>
                  <a:cubicBezTo>
                    <a:pt x="11672" y="23507"/>
                    <a:pt x="14311" y="22514"/>
                    <a:pt x="16443" y="20682"/>
                  </a:cubicBezTo>
                  <a:cubicBezTo>
                    <a:pt x="17491" y="19801"/>
                    <a:pt x="18396" y="18717"/>
                    <a:pt x="19146" y="17467"/>
                  </a:cubicBezTo>
                  <a:cubicBezTo>
                    <a:pt x="19265" y="17277"/>
                    <a:pt x="19372" y="17074"/>
                    <a:pt x="19479" y="16872"/>
                  </a:cubicBezTo>
                  <a:cubicBezTo>
                    <a:pt x="21241" y="13598"/>
                    <a:pt x="21467" y="10180"/>
                    <a:pt x="20039" y="8025"/>
                  </a:cubicBezTo>
                  <a:cubicBezTo>
                    <a:pt x="19682" y="7502"/>
                    <a:pt x="19443" y="7001"/>
                    <a:pt x="19277" y="6513"/>
                  </a:cubicBezTo>
                  <a:lnTo>
                    <a:pt x="18860" y="6287"/>
                  </a:lnTo>
                  <a:lnTo>
                    <a:pt x="18860" y="6287"/>
                  </a:lnTo>
                  <a:cubicBezTo>
                    <a:pt x="19027" y="6906"/>
                    <a:pt x="19312" y="7549"/>
                    <a:pt x="19753" y="8216"/>
                  </a:cubicBezTo>
                  <a:cubicBezTo>
                    <a:pt x="21206" y="10395"/>
                    <a:pt x="20848" y="13955"/>
                    <a:pt x="18848" y="17300"/>
                  </a:cubicBezTo>
                  <a:cubicBezTo>
                    <a:pt x="18122" y="18515"/>
                    <a:pt x="17241" y="19563"/>
                    <a:pt x="16229" y="20432"/>
                  </a:cubicBezTo>
                  <a:cubicBezTo>
                    <a:pt x="14157" y="22204"/>
                    <a:pt x="11601" y="23162"/>
                    <a:pt x="8992" y="23162"/>
                  </a:cubicBezTo>
                  <a:cubicBezTo>
                    <a:pt x="8797" y="23162"/>
                    <a:pt x="8602" y="23157"/>
                    <a:pt x="8406" y="23146"/>
                  </a:cubicBezTo>
                  <a:cubicBezTo>
                    <a:pt x="5084" y="23051"/>
                    <a:pt x="2882" y="21801"/>
                    <a:pt x="1691" y="19313"/>
                  </a:cubicBezTo>
                  <a:cubicBezTo>
                    <a:pt x="358" y="16586"/>
                    <a:pt x="1203" y="14217"/>
                    <a:pt x="2727" y="9930"/>
                  </a:cubicBezTo>
                  <a:cubicBezTo>
                    <a:pt x="3132" y="8776"/>
                    <a:pt x="3596" y="7478"/>
                    <a:pt x="4072" y="6001"/>
                  </a:cubicBezTo>
                  <a:cubicBezTo>
                    <a:pt x="4418" y="4918"/>
                    <a:pt x="4834" y="3942"/>
                    <a:pt x="5299" y="3072"/>
                  </a:cubicBezTo>
                  <a:cubicBezTo>
                    <a:pt x="5918" y="1906"/>
                    <a:pt x="6656" y="941"/>
                    <a:pt x="7490" y="179"/>
                  </a:cubicBezTo>
                  <a:lnTo>
                    <a:pt x="71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3"/>
            <p:cNvSpPr/>
            <p:nvPr/>
          </p:nvSpPr>
          <p:spPr>
            <a:xfrm>
              <a:off x="2005300" y="1822375"/>
              <a:ext cx="598025" cy="634125"/>
            </a:xfrm>
            <a:custGeom>
              <a:avLst/>
              <a:gdLst/>
              <a:ahLst/>
              <a:cxnLst/>
              <a:rect l="l" t="t" r="r" b="b"/>
              <a:pathLst>
                <a:path w="23921" h="25365" extrusionOk="0">
                  <a:moveTo>
                    <a:pt x="7251" y="1"/>
                  </a:moveTo>
                  <a:cubicBezTo>
                    <a:pt x="6049" y="1453"/>
                    <a:pt x="5061" y="3346"/>
                    <a:pt x="4310" y="5668"/>
                  </a:cubicBezTo>
                  <a:cubicBezTo>
                    <a:pt x="3739" y="7406"/>
                    <a:pt x="3191" y="8930"/>
                    <a:pt x="2703" y="10288"/>
                  </a:cubicBezTo>
                  <a:cubicBezTo>
                    <a:pt x="1024" y="14955"/>
                    <a:pt x="0" y="17777"/>
                    <a:pt x="1524" y="20920"/>
                  </a:cubicBezTo>
                  <a:cubicBezTo>
                    <a:pt x="2953" y="23884"/>
                    <a:pt x="5537" y="25337"/>
                    <a:pt x="9442" y="25361"/>
                  </a:cubicBezTo>
                  <a:cubicBezTo>
                    <a:pt x="9545" y="25363"/>
                    <a:pt x="9648" y="25364"/>
                    <a:pt x="9750" y="25364"/>
                  </a:cubicBezTo>
                  <a:cubicBezTo>
                    <a:pt x="13711" y="25364"/>
                    <a:pt x="16607" y="23584"/>
                    <a:pt x="18348" y="22075"/>
                  </a:cubicBezTo>
                  <a:cubicBezTo>
                    <a:pt x="19503" y="21075"/>
                    <a:pt x="20503" y="19884"/>
                    <a:pt x="21325" y="18527"/>
                  </a:cubicBezTo>
                  <a:cubicBezTo>
                    <a:pt x="21467" y="18277"/>
                    <a:pt x="21610" y="18039"/>
                    <a:pt x="21741" y="17789"/>
                  </a:cubicBezTo>
                  <a:cubicBezTo>
                    <a:pt x="23622" y="14288"/>
                    <a:pt x="23920" y="10561"/>
                    <a:pt x="22503" y="8204"/>
                  </a:cubicBezTo>
                  <a:lnTo>
                    <a:pt x="21908" y="7883"/>
                  </a:lnTo>
                  <a:lnTo>
                    <a:pt x="21908" y="7883"/>
                  </a:lnTo>
                  <a:cubicBezTo>
                    <a:pt x="21967" y="7966"/>
                    <a:pt x="22015" y="8061"/>
                    <a:pt x="22087" y="8156"/>
                  </a:cubicBezTo>
                  <a:cubicBezTo>
                    <a:pt x="23706" y="10550"/>
                    <a:pt x="23289" y="14645"/>
                    <a:pt x="21039" y="18348"/>
                  </a:cubicBezTo>
                  <a:cubicBezTo>
                    <a:pt x="20229" y="19682"/>
                    <a:pt x="19253" y="20848"/>
                    <a:pt x="18122" y="21825"/>
                  </a:cubicBezTo>
                  <a:cubicBezTo>
                    <a:pt x="16423" y="23302"/>
                    <a:pt x="13587" y="25030"/>
                    <a:pt x="9714" y="25030"/>
                  </a:cubicBezTo>
                  <a:cubicBezTo>
                    <a:pt x="9624" y="25030"/>
                    <a:pt x="9533" y="25029"/>
                    <a:pt x="9442" y="25027"/>
                  </a:cubicBezTo>
                  <a:cubicBezTo>
                    <a:pt x="5680" y="25004"/>
                    <a:pt x="3191" y="23611"/>
                    <a:pt x="1822" y="20765"/>
                  </a:cubicBezTo>
                  <a:cubicBezTo>
                    <a:pt x="370" y="17753"/>
                    <a:pt x="1310" y="15145"/>
                    <a:pt x="3025" y="10395"/>
                  </a:cubicBezTo>
                  <a:cubicBezTo>
                    <a:pt x="3513" y="9049"/>
                    <a:pt x="4060" y="7525"/>
                    <a:pt x="4620" y="5775"/>
                  </a:cubicBezTo>
                  <a:cubicBezTo>
                    <a:pt x="5013" y="4561"/>
                    <a:pt x="5477" y="3465"/>
                    <a:pt x="6001" y="2489"/>
                  </a:cubicBezTo>
                  <a:cubicBezTo>
                    <a:pt x="6477" y="1608"/>
                    <a:pt x="6989" y="846"/>
                    <a:pt x="7561" y="167"/>
                  </a:cubicBezTo>
                  <a:lnTo>
                    <a:pt x="725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3"/>
            <p:cNvSpPr/>
            <p:nvPr/>
          </p:nvSpPr>
          <p:spPr>
            <a:xfrm>
              <a:off x="1973750" y="1807800"/>
              <a:ext cx="655750" cy="679875"/>
            </a:xfrm>
            <a:custGeom>
              <a:avLst/>
              <a:gdLst/>
              <a:ahLst/>
              <a:cxnLst/>
              <a:rect l="l" t="t" r="r" b="b"/>
              <a:pathLst>
                <a:path w="26230" h="27195" extrusionOk="0">
                  <a:moveTo>
                    <a:pt x="7442" y="0"/>
                  </a:moveTo>
                  <a:cubicBezTo>
                    <a:pt x="6406" y="1477"/>
                    <a:pt x="5549" y="3274"/>
                    <a:pt x="4858" y="5394"/>
                  </a:cubicBezTo>
                  <a:cubicBezTo>
                    <a:pt x="4203" y="7394"/>
                    <a:pt x="3560" y="9144"/>
                    <a:pt x="3001" y="10692"/>
                  </a:cubicBezTo>
                  <a:cubicBezTo>
                    <a:pt x="1131" y="15800"/>
                    <a:pt x="0" y="18895"/>
                    <a:pt x="1655" y="22312"/>
                  </a:cubicBezTo>
                  <a:lnTo>
                    <a:pt x="1655" y="22324"/>
                  </a:lnTo>
                  <a:cubicBezTo>
                    <a:pt x="3222" y="25552"/>
                    <a:pt x="6141" y="27195"/>
                    <a:pt x="10353" y="27195"/>
                  </a:cubicBezTo>
                  <a:cubicBezTo>
                    <a:pt x="10399" y="27195"/>
                    <a:pt x="10444" y="27194"/>
                    <a:pt x="10490" y="27194"/>
                  </a:cubicBezTo>
                  <a:cubicBezTo>
                    <a:pt x="14062" y="27170"/>
                    <a:pt x="17443" y="25872"/>
                    <a:pt x="20241" y="23408"/>
                  </a:cubicBezTo>
                  <a:cubicBezTo>
                    <a:pt x="21503" y="22312"/>
                    <a:pt x="22598" y="21003"/>
                    <a:pt x="23503" y="19526"/>
                  </a:cubicBezTo>
                  <a:cubicBezTo>
                    <a:pt x="23694" y="19229"/>
                    <a:pt x="23860" y="18931"/>
                    <a:pt x="24027" y="18633"/>
                  </a:cubicBezTo>
                  <a:cubicBezTo>
                    <a:pt x="25706" y="15514"/>
                    <a:pt x="26230" y="12240"/>
                    <a:pt x="25539" y="9728"/>
                  </a:cubicBezTo>
                  <a:lnTo>
                    <a:pt x="25123" y="9501"/>
                  </a:lnTo>
                  <a:lnTo>
                    <a:pt x="25123" y="9501"/>
                  </a:lnTo>
                  <a:cubicBezTo>
                    <a:pt x="26016" y="12192"/>
                    <a:pt x="25337" y="15919"/>
                    <a:pt x="23218" y="19348"/>
                  </a:cubicBezTo>
                  <a:cubicBezTo>
                    <a:pt x="22336" y="20788"/>
                    <a:pt x="21253" y="22074"/>
                    <a:pt x="20015" y="23158"/>
                  </a:cubicBezTo>
                  <a:cubicBezTo>
                    <a:pt x="18110" y="24837"/>
                    <a:pt x="14895" y="26825"/>
                    <a:pt x="10478" y="26849"/>
                  </a:cubicBezTo>
                  <a:cubicBezTo>
                    <a:pt x="10432" y="26849"/>
                    <a:pt x="10386" y="26849"/>
                    <a:pt x="10341" y="26849"/>
                  </a:cubicBezTo>
                  <a:cubicBezTo>
                    <a:pt x="6283" y="26849"/>
                    <a:pt x="3460" y="25278"/>
                    <a:pt x="1965" y="22170"/>
                  </a:cubicBezTo>
                  <a:cubicBezTo>
                    <a:pt x="369" y="18872"/>
                    <a:pt x="1417" y="16002"/>
                    <a:pt x="3310" y="10799"/>
                  </a:cubicBezTo>
                  <a:cubicBezTo>
                    <a:pt x="3882" y="9263"/>
                    <a:pt x="4513" y="7513"/>
                    <a:pt x="5180" y="5489"/>
                  </a:cubicBezTo>
                  <a:cubicBezTo>
                    <a:pt x="5620" y="4144"/>
                    <a:pt x="6132" y="2929"/>
                    <a:pt x="6715" y="1846"/>
                  </a:cubicBezTo>
                  <a:cubicBezTo>
                    <a:pt x="7037" y="1238"/>
                    <a:pt x="7382" y="679"/>
                    <a:pt x="7751" y="167"/>
                  </a:cubicBezTo>
                  <a:lnTo>
                    <a:pt x="74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3"/>
            <p:cNvSpPr/>
            <p:nvPr/>
          </p:nvSpPr>
          <p:spPr>
            <a:xfrm>
              <a:off x="1942500" y="1794400"/>
              <a:ext cx="712600" cy="724625"/>
            </a:xfrm>
            <a:custGeom>
              <a:avLst/>
              <a:gdLst/>
              <a:ahLst/>
              <a:cxnLst/>
              <a:rect l="l" t="t" r="r" b="b"/>
              <a:pathLst>
                <a:path w="28504" h="28985" extrusionOk="0">
                  <a:moveTo>
                    <a:pt x="7692" y="0"/>
                  </a:moveTo>
                  <a:cubicBezTo>
                    <a:pt x="6799" y="1453"/>
                    <a:pt x="6025" y="3144"/>
                    <a:pt x="5394" y="5072"/>
                  </a:cubicBezTo>
                  <a:cubicBezTo>
                    <a:pt x="4644" y="7358"/>
                    <a:pt x="3917" y="9323"/>
                    <a:pt x="3286" y="11061"/>
                  </a:cubicBezTo>
                  <a:cubicBezTo>
                    <a:pt x="1238" y="16622"/>
                    <a:pt x="0" y="19979"/>
                    <a:pt x="1786" y="23682"/>
                  </a:cubicBezTo>
                  <a:lnTo>
                    <a:pt x="1786" y="23670"/>
                  </a:lnTo>
                  <a:cubicBezTo>
                    <a:pt x="3475" y="27199"/>
                    <a:pt x="6614" y="28985"/>
                    <a:pt x="11117" y="28985"/>
                  </a:cubicBezTo>
                  <a:cubicBezTo>
                    <a:pt x="11248" y="28985"/>
                    <a:pt x="11380" y="28983"/>
                    <a:pt x="11514" y="28980"/>
                  </a:cubicBezTo>
                  <a:cubicBezTo>
                    <a:pt x="15419" y="28873"/>
                    <a:pt x="19086" y="27397"/>
                    <a:pt x="22122" y="24706"/>
                  </a:cubicBezTo>
                  <a:cubicBezTo>
                    <a:pt x="23503" y="23491"/>
                    <a:pt x="24706" y="22063"/>
                    <a:pt x="25682" y="20491"/>
                  </a:cubicBezTo>
                  <a:cubicBezTo>
                    <a:pt x="25908" y="20134"/>
                    <a:pt x="26111" y="19765"/>
                    <a:pt x="26301" y="19408"/>
                  </a:cubicBezTo>
                  <a:cubicBezTo>
                    <a:pt x="27849" y="16526"/>
                    <a:pt x="28504" y="13538"/>
                    <a:pt x="28194" y="11026"/>
                  </a:cubicBezTo>
                  <a:lnTo>
                    <a:pt x="27837" y="10835"/>
                  </a:lnTo>
                  <a:lnTo>
                    <a:pt x="27837" y="10835"/>
                  </a:lnTo>
                  <a:cubicBezTo>
                    <a:pt x="28254" y="13609"/>
                    <a:pt x="27408" y="17086"/>
                    <a:pt x="25396" y="20312"/>
                  </a:cubicBezTo>
                  <a:cubicBezTo>
                    <a:pt x="24432" y="21860"/>
                    <a:pt x="23253" y="23253"/>
                    <a:pt x="21908" y="24456"/>
                  </a:cubicBezTo>
                  <a:cubicBezTo>
                    <a:pt x="18919" y="27087"/>
                    <a:pt x="15324" y="28540"/>
                    <a:pt x="11514" y="28647"/>
                  </a:cubicBezTo>
                  <a:cubicBezTo>
                    <a:pt x="11393" y="28649"/>
                    <a:pt x="11274" y="28651"/>
                    <a:pt x="11155" y="28651"/>
                  </a:cubicBezTo>
                  <a:cubicBezTo>
                    <a:pt x="6776" y="28651"/>
                    <a:pt x="3730" y="26935"/>
                    <a:pt x="2084" y="23527"/>
                  </a:cubicBezTo>
                  <a:cubicBezTo>
                    <a:pt x="357" y="19955"/>
                    <a:pt x="1512" y="16836"/>
                    <a:pt x="3596" y="11180"/>
                  </a:cubicBezTo>
                  <a:cubicBezTo>
                    <a:pt x="4239" y="9442"/>
                    <a:pt x="4965" y="7466"/>
                    <a:pt x="5715" y="5180"/>
                  </a:cubicBezTo>
                  <a:cubicBezTo>
                    <a:pt x="6203" y="3691"/>
                    <a:pt x="6763" y="2358"/>
                    <a:pt x="7406" y="1167"/>
                  </a:cubicBezTo>
                  <a:cubicBezTo>
                    <a:pt x="7596" y="822"/>
                    <a:pt x="7787" y="489"/>
                    <a:pt x="7989" y="167"/>
                  </a:cubicBezTo>
                  <a:lnTo>
                    <a:pt x="769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3"/>
            <p:cNvSpPr/>
            <p:nvPr/>
          </p:nvSpPr>
          <p:spPr>
            <a:xfrm>
              <a:off x="1910950" y="1781300"/>
              <a:ext cx="768850" cy="768850"/>
            </a:xfrm>
            <a:custGeom>
              <a:avLst/>
              <a:gdLst/>
              <a:ahLst/>
              <a:cxnLst/>
              <a:rect l="l" t="t" r="r" b="b"/>
              <a:pathLst>
                <a:path w="30754" h="30754" extrusionOk="0">
                  <a:moveTo>
                    <a:pt x="7977" y="1"/>
                  </a:moveTo>
                  <a:cubicBezTo>
                    <a:pt x="7203" y="1394"/>
                    <a:pt x="6525" y="2977"/>
                    <a:pt x="5941" y="4739"/>
                  </a:cubicBezTo>
                  <a:cubicBezTo>
                    <a:pt x="5108" y="7287"/>
                    <a:pt x="4286" y="9478"/>
                    <a:pt x="3572" y="11407"/>
                  </a:cubicBezTo>
                  <a:cubicBezTo>
                    <a:pt x="1346" y="17407"/>
                    <a:pt x="0" y="21027"/>
                    <a:pt x="1917" y="25016"/>
                  </a:cubicBezTo>
                  <a:cubicBezTo>
                    <a:pt x="3753" y="28824"/>
                    <a:pt x="7106" y="30754"/>
                    <a:pt x="11904" y="30754"/>
                  </a:cubicBezTo>
                  <a:cubicBezTo>
                    <a:pt x="12116" y="30754"/>
                    <a:pt x="12331" y="30750"/>
                    <a:pt x="12549" y="30742"/>
                  </a:cubicBezTo>
                  <a:lnTo>
                    <a:pt x="12561" y="30742"/>
                  </a:lnTo>
                  <a:cubicBezTo>
                    <a:pt x="18657" y="30469"/>
                    <a:pt x="24372" y="26992"/>
                    <a:pt x="27861" y="21432"/>
                  </a:cubicBezTo>
                  <a:cubicBezTo>
                    <a:pt x="28111" y="21027"/>
                    <a:pt x="28349" y="20622"/>
                    <a:pt x="28575" y="20205"/>
                  </a:cubicBezTo>
                  <a:cubicBezTo>
                    <a:pt x="30028" y="17491"/>
                    <a:pt x="30754" y="14681"/>
                    <a:pt x="30706" y="12216"/>
                  </a:cubicBezTo>
                  <a:lnTo>
                    <a:pt x="30373" y="12038"/>
                  </a:lnTo>
                  <a:lnTo>
                    <a:pt x="30373" y="12038"/>
                  </a:lnTo>
                  <a:cubicBezTo>
                    <a:pt x="30480" y="14848"/>
                    <a:pt x="29516" y="18146"/>
                    <a:pt x="27575" y="21253"/>
                  </a:cubicBezTo>
                  <a:cubicBezTo>
                    <a:pt x="24158" y="26718"/>
                    <a:pt x="18538" y="30135"/>
                    <a:pt x="12549" y="30409"/>
                  </a:cubicBezTo>
                  <a:cubicBezTo>
                    <a:pt x="12344" y="30416"/>
                    <a:pt x="12142" y="30419"/>
                    <a:pt x="11942" y="30419"/>
                  </a:cubicBezTo>
                  <a:cubicBezTo>
                    <a:pt x="7267" y="30419"/>
                    <a:pt x="3996" y="28549"/>
                    <a:pt x="2227" y="24873"/>
                  </a:cubicBezTo>
                  <a:cubicBezTo>
                    <a:pt x="357" y="21015"/>
                    <a:pt x="1619" y="17646"/>
                    <a:pt x="3882" y="11526"/>
                  </a:cubicBezTo>
                  <a:cubicBezTo>
                    <a:pt x="4608" y="9585"/>
                    <a:pt x="5417" y="7394"/>
                    <a:pt x="6263" y="4834"/>
                  </a:cubicBezTo>
                  <a:cubicBezTo>
                    <a:pt x="6834" y="3096"/>
                    <a:pt x="7513" y="1536"/>
                    <a:pt x="8275" y="167"/>
                  </a:cubicBezTo>
                  <a:lnTo>
                    <a:pt x="797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3"/>
            <p:cNvSpPr/>
            <p:nvPr/>
          </p:nvSpPr>
          <p:spPr>
            <a:xfrm>
              <a:off x="1892475" y="1764625"/>
              <a:ext cx="838225" cy="812575"/>
            </a:xfrm>
            <a:custGeom>
              <a:avLst/>
              <a:gdLst/>
              <a:ahLst/>
              <a:cxnLst/>
              <a:rect l="l" t="t" r="r" b="b"/>
              <a:pathLst>
                <a:path w="33529" h="32503" extrusionOk="0">
                  <a:moveTo>
                    <a:pt x="7478" y="1"/>
                  </a:moveTo>
                  <a:cubicBezTo>
                    <a:pt x="6930" y="1156"/>
                    <a:pt x="6466" y="2406"/>
                    <a:pt x="6073" y="3751"/>
                  </a:cubicBezTo>
                  <a:cubicBezTo>
                    <a:pt x="5133" y="7014"/>
                    <a:pt x="4156" y="9728"/>
                    <a:pt x="3299" y="12133"/>
                  </a:cubicBezTo>
                  <a:cubicBezTo>
                    <a:pt x="1311" y="17705"/>
                    <a:pt x="1" y="21384"/>
                    <a:pt x="1299" y="25444"/>
                  </a:cubicBezTo>
                  <a:cubicBezTo>
                    <a:pt x="2227" y="28350"/>
                    <a:pt x="4168" y="29957"/>
                    <a:pt x="5645" y="30790"/>
                  </a:cubicBezTo>
                  <a:cubicBezTo>
                    <a:pt x="6645" y="31350"/>
                    <a:pt x="7776" y="31779"/>
                    <a:pt x="8990" y="32040"/>
                  </a:cubicBezTo>
                  <a:cubicBezTo>
                    <a:pt x="10205" y="32314"/>
                    <a:pt x="11479" y="32457"/>
                    <a:pt x="12907" y="32493"/>
                  </a:cubicBezTo>
                  <a:cubicBezTo>
                    <a:pt x="13135" y="32500"/>
                    <a:pt x="13361" y="32503"/>
                    <a:pt x="13585" y="32503"/>
                  </a:cubicBezTo>
                  <a:cubicBezTo>
                    <a:pt x="19422" y="32503"/>
                    <a:pt x="24234" y="30261"/>
                    <a:pt x="28671" y="25468"/>
                  </a:cubicBezTo>
                  <a:cubicBezTo>
                    <a:pt x="29778" y="24289"/>
                    <a:pt x="30683" y="22992"/>
                    <a:pt x="31398" y="21658"/>
                  </a:cubicBezTo>
                  <a:cubicBezTo>
                    <a:pt x="32755" y="19146"/>
                    <a:pt x="33434" y="16467"/>
                    <a:pt x="33529" y="14014"/>
                  </a:cubicBezTo>
                  <a:lnTo>
                    <a:pt x="33207" y="13836"/>
                  </a:lnTo>
                  <a:cubicBezTo>
                    <a:pt x="33100" y="17551"/>
                    <a:pt x="31612" y="21813"/>
                    <a:pt x="28433" y="25242"/>
                  </a:cubicBezTo>
                  <a:cubicBezTo>
                    <a:pt x="24055" y="29952"/>
                    <a:pt x="19324" y="32170"/>
                    <a:pt x="13592" y="32170"/>
                  </a:cubicBezTo>
                  <a:cubicBezTo>
                    <a:pt x="13369" y="32170"/>
                    <a:pt x="13145" y="32166"/>
                    <a:pt x="12919" y="32160"/>
                  </a:cubicBezTo>
                  <a:cubicBezTo>
                    <a:pt x="11514" y="32124"/>
                    <a:pt x="10252" y="31981"/>
                    <a:pt x="9062" y="31719"/>
                  </a:cubicBezTo>
                  <a:cubicBezTo>
                    <a:pt x="7871" y="31457"/>
                    <a:pt x="6776" y="31040"/>
                    <a:pt x="5811" y="30493"/>
                  </a:cubicBezTo>
                  <a:cubicBezTo>
                    <a:pt x="4394" y="29695"/>
                    <a:pt x="2513" y="28147"/>
                    <a:pt x="1620" y="25337"/>
                  </a:cubicBezTo>
                  <a:cubicBezTo>
                    <a:pt x="358" y="21384"/>
                    <a:pt x="1656" y="17753"/>
                    <a:pt x="3620" y="12252"/>
                  </a:cubicBezTo>
                  <a:cubicBezTo>
                    <a:pt x="4478" y="9847"/>
                    <a:pt x="5454" y="7109"/>
                    <a:pt x="6407" y="3847"/>
                  </a:cubicBezTo>
                  <a:cubicBezTo>
                    <a:pt x="6788" y="2525"/>
                    <a:pt x="7240" y="1299"/>
                    <a:pt x="7776" y="167"/>
                  </a:cubicBezTo>
                  <a:lnTo>
                    <a:pt x="74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3"/>
            <p:cNvSpPr/>
            <p:nvPr/>
          </p:nvSpPr>
          <p:spPr>
            <a:xfrm>
              <a:off x="1871350" y="1749450"/>
              <a:ext cx="912950" cy="857400"/>
            </a:xfrm>
            <a:custGeom>
              <a:avLst/>
              <a:gdLst/>
              <a:ahLst/>
              <a:cxnLst/>
              <a:rect l="l" t="t" r="r" b="b"/>
              <a:pathLst>
                <a:path w="36518" h="34296" extrusionOk="0">
                  <a:moveTo>
                    <a:pt x="7180" y="1"/>
                  </a:moveTo>
                  <a:cubicBezTo>
                    <a:pt x="6847" y="870"/>
                    <a:pt x="6549" y="1787"/>
                    <a:pt x="6311" y="2727"/>
                  </a:cubicBezTo>
                  <a:cubicBezTo>
                    <a:pt x="5299" y="6728"/>
                    <a:pt x="4144" y="10002"/>
                    <a:pt x="3132" y="12907"/>
                  </a:cubicBezTo>
                  <a:cubicBezTo>
                    <a:pt x="1310" y="18062"/>
                    <a:pt x="1" y="21789"/>
                    <a:pt x="775" y="25825"/>
                  </a:cubicBezTo>
                  <a:cubicBezTo>
                    <a:pt x="1417" y="29123"/>
                    <a:pt x="3561" y="31028"/>
                    <a:pt x="5251" y="32040"/>
                  </a:cubicBezTo>
                  <a:cubicBezTo>
                    <a:pt x="6359" y="32707"/>
                    <a:pt x="7609" y="33219"/>
                    <a:pt x="8978" y="33552"/>
                  </a:cubicBezTo>
                  <a:cubicBezTo>
                    <a:pt x="10347" y="33874"/>
                    <a:pt x="11776" y="34088"/>
                    <a:pt x="13359" y="34207"/>
                  </a:cubicBezTo>
                  <a:cubicBezTo>
                    <a:pt x="14098" y="34267"/>
                    <a:pt x="14810" y="34296"/>
                    <a:pt x="15498" y="34296"/>
                  </a:cubicBezTo>
                  <a:cubicBezTo>
                    <a:pt x="23008" y="34296"/>
                    <a:pt x="27553" y="30861"/>
                    <a:pt x="31338" y="27087"/>
                  </a:cubicBezTo>
                  <a:cubicBezTo>
                    <a:pt x="32576" y="25837"/>
                    <a:pt x="33588" y="24444"/>
                    <a:pt x="34374" y="22980"/>
                  </a:cubicBezTo>
                  <a:cubicBezTo>
                    <a:pt x="35624" y="20670"/>
                    <a:pt x="36315" y="18169"/>
                    <a:pt x="36517" y="15764"/>
                  </a:cubicBezTo>
                  <a:lnTo>
                    <a:pt x="36196" y="15598"/>
                  </a:lnTo>
                  <a:cubicBezTo>
                    <a:pt x="35898" y="19491"/>
                    <a:pt x="34279" y="23670"/>
                    <a:pt x="31100" y="26837"/>
                  </a:cubicBezTo>
                  <a:cubicBezTo>
                    <a:pt x="27373" y="30564"/>
                    <a:pt x="22898" y="33952"/>
                    <a:pt x="15513" y="33952"/>
                  </a:cubicBezTo>
                  <a:cubicBezTo>
                    <a:pt x="14828" y="33952"/>
                    <a:pt x="14119" y="33922"/>
                    <a:pt x="13383" y="33862"/>
                  </a:cubicBezTo>
                  <a:cubicBezTo>
                    <a:pt x="11824" y="33755"/>
                    <a:pt x="10407" y="33540"/>
                    <a:pt x="9061" y="33219"/>
                  </a:cubicBezTo>
                  <a:cubicBezTo>
                    <a:pt x="7728" y="32897"/>
                    <a:pt x="6501" y="32397"/>
                    <a:pt x="5418" y="31754"/>
                  </a:cubicBezTo>
                  <a:cubicBezTo>
                    <a:pt x="3787" y="30778"/>
                    <a:pt x="1727" y="28945"/>
                    <a:pt x="1108" y="25766"/>
                  </a:cubicBezTo>
                  <a:cubicBezTo>
                    <a:pt x="346" y="21813"/>
                    <a:pt x="1644" y="18122"/>
                    <a:pt x="3453" y="13014"/>
                  </a:cubicBezTo>
                  <a:cubicBezTo>
                    <a:pt x="4465" y="10109"/>
                    <a:pt x="5632" y="6823"/>
                    <a:pt x="6644" y="2810"/>
                  </a:cubicBezTo>
                  <a:cubicBezTo>
                    <a:pt x="6871" y="1894"/>
                    <a:pt x="7156" y="1001"/>
                    <a:pt x="7478" y="155"/>
                  </a:cubicBezTo>
                  <a:lnTo>
                    <a:pt x="718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284000" y="155823"/>
            <a:ext cx="6576000" cy="6757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800" dirty="0">
                <a:latin typeface="+mj-lt"/>
              </a:rPr>
              <a:t>DATASET DESCRIPTION</a:t>
            </a:r>
            <a:endParaRPr lang="en-US" sz="2800" dirty="0"/>
          </a:p>
        </p:txBody>
      </p:sp>
      <p:graphicFrame>
        <p:nvGraphicFramePr>
          <p:cNvPr id="6" name="Table 5">
            <a:extLst>
              <a:ext uri="{FF2B5EF4-FFF2-40B4-BE49-F238E27FC236}">
                <a16:creationId xmlns:a16="http://schemas.microsoft.com/office/drawing/2014/main" id="{D7A1BEED-EF75-5BD1-9945-8BD186D41251}"/>
              </a:ext>
            </a:extLst>
          </p:cNvPr>
          <p:cNvGraphicFramePr>
            <a:graphicFrameLocks noGrp="1"/>
          </p:cNvGraphicFramePr>
          <p:nvPr>
            <p:extLst>
              <p:ext uri="{D42A27DB-BD31-4B8C-83A1-F6EECF244321}">
                <p14:modId xmlns:p14="http://schemas.microsoft.com/office/powerpoint/2010/main" val="2174428833"/>
              </p:ext>
            </p:extLst>
          </p:nvPr>
        </p:nvGraphicFramePr>
        <p:xfrm>
          <a:off x="643467" y="881527"/>
          <a:ext cx="7861701" cy="3605780"/>
        </p:xfrm>
        <a:graphic>
          <a:graphicData uri="http://schemas.openxmlformats.org/drawingml/2006/table">
            <a:tbl>
              <a:tblPr>
                <a:effectLst>
                  <a:outerShdw blurRad="50800" dist="38100" dir="13500000" algn="br" rotWithShape="0">
                    <a:prstClr val="black">
                      <a:alpha val="40000"/>
                    </a:prstClr>
                  </a:outerShdw>
                </a:effectLst>
                <a:tableStyleId>{DBAE1753-7038-4FA5-8569-B3DC2126A9F8}</a:tableStyleId>
              </a:tblPr>
              <a:tblGrid>
                <a:gridCol w="1635038">
                  <a:extLst>
                    <a:ext uri="{9D8B030D-6E8A-4147-A177-3AD203B41FA5}">
                      <a16:colId xmlns:a16="http://schemas.microsoft.com/office/drawing/2014/main" val="2886057352"/>
                    </a:ext>
                  </a:extLst>
                </a:gridCol>
                <a:gridCol w="5337422">
                  <a:extLst>
                    <a:ext uri="{9D8B030D-6E8A-4147-A177-3AD203B41FA5}">
                      <a16:colId xmlns:a16="http://schemas.microsoft.com/office/drawing/2014/main" val="2220196779"/>
                    </a:ext>
                  </a:extLst>
                </a:gridCol>
                <a:gridCol w="889241">
                  <a:extLst>
                    <a:ext uri="{9D8B030D-6E8A-4147-A177-3AD203B41FA5}">
                      <a16:colId xmlns:a16="http://schemas.microsoft.com/office/drawing/2014/main" val="2208071217"/>
                    </a:ext>
                  </a:extLst>
                </a:gridCol>
              </a:tblGrid>
              <a:tr h="180289">
                <a:tc>
                  <a:txBody>
                    <a:bodyPr/>
                    <a:lstStyle/>
                    <a:p>
                      <a:pPr algn="ctr" fontAlgn="b"/>
                      <a:r>
                        <a:rPr lang="en-IN" sz="1100" b="1" u="none" strike="noStrike" dirty="0">
                          <a:solidFill>
                            <a:schemeClr val="tx1"/>
                          </a:solidFill>
                          <a:effectLst/>
                        </a:rPr>
                        <a:t>Variable name/column</a:t>
                      </a:r>
                      <a:endParaRPr lang="en-IN" sz="1100" b="1"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6C6">
                            <a:shade val="30000"/>
                            <a:satMod val="115000"/>
                          </a:srgbClr>
                        </a:gs>
                        <a:gs pos="50000">
                          <a:srgbClr val="FFC6C6">
                            <a:shade val="67500"/>
                            <a:satMod val="115000"/>
                          </a:srgbClr>
                        </a:gs>
                        <a:gs pos="100000">
                          <a:srgbClr val="FFC6C6">
                            <a:shade val="100000"/>
                            <a:satMod val="115000"/>
                          </a:srgbClr>
                        </a:gs>
                      </a:gsLst>
                      <a:lin ang="16200000" scaled="1"/>
                      <a:tileRect/>
                    </a:gradFill>
                  </a:tcPr>
                </a:tc>
                <a:tc>
                  <a:txBody>
                    <a:bodyPr/>
                    <a:lstStyle/>
                    <a:p>
                      <a:pPr algn="ctr" fontAlgn="b"/>
                      <a:r>
                        <a:rPr lang="en-IN" sz="1100" b="1" u="none" strike="noStrike" dirty="0">
                          <a:solidFill>
                            <a:schemeClr val="tx1"/>
                          </a:solidFill>
                          <a:effectLst/>
                        </a:rPr>
                        <a:t>Description</a:t>
                      </a:r>
                      <a:endParaRPr lang="en-IN" sz="1100" b="1"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6C6">
                            <a:shade val="30000"/>
                            <a:satMod val="115000"/>
                          </a:srgbClr>
                        </a:gs>
                        <a:gs pos="50000">
                          <a:srgbClr val="FFC6C6">
                            <a:shade val="67500"/>
                            <a:satMod val="115000"/>
                          </a:srgbClr>
                        </a:gs>
                        <a:gs pos="100000">
                          <a:srgbClr val="FFC6C6">
                            <a:shade val="100000"/>
                            <a:satMod val="115000"/>
                          </a:srgbClr>
                        </a:gs>
                      </a:gsLst>
                      <a:lin ang="16200000" scaled="1"/>
                      <a:tileRect/>
                    </a:gradFill>
                  </a:tcPr>
                </a:tc>
                <a:tc>
                  <a:txBody>
                    <a:bodyPr/>
                    <a:lstStyle/>
                    <a:p>
                      <a:pPr algn="ctr" fontAlgn="b"/>
                      <a:r>
                        <a:rPr lang="en-IN" sz="1100" b="1" u="none" strike="noStrike" dirty="0">
                          <a:solidFill>
                            <a:schemeClr val="tx1"/>
                          </a:solidFill>
                          <a:effectLst/>
                        </a:rPr>
                        <a:t>Data type</a:t>
                      </a:r>
                      <a:endParaRPr lang="en-IN" sz="1100" b="1"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gradFill flip="none" rotWithShape="1">
                      <a:gsLst>
                        <a:gs pos="0">
                          <a:srgbClr val="FFC6C6">
                            <a:shade val="30000"/>
                            <a:satMod val="115000"/>
                          </a:srgbClr>
                        </a:gs>
                        <a:gs pos="50000">
                          <a:srgbClr val="FFC6C6">
                            <a:shade val="67500"/>
                            <a:satMod val="115000"/>
                          </a:srgbClr>
                        </a:gs>
                        <a:gs pos="100000">
                          <a:srgbClr val="FFC6C6">
                            <a:shade val="100000"/>
                            <a:satMod val="115000"/>
                          </a:srgbClr>
                        </a:gs>
                      </a:gsLst>
                      <a:lin ang="16200000" scaled="1"/>
                      <a:tileRect/>
                    </a:gradFill>
                  </a:tcPr>
                </a:tc>
                <a:extLst>
                  <a:ext uri="{0D108BD9-81ED-4DB2-BD59-A6C34878D82A}">
                    <a16:rowId xmlns:a16="http://schemas.microsoft.com/office/drawing/2014/main" val="2117674033"/>
                  </a:ext>
                </a:extLst>
              </a:tr>
              <a:tr h="180289">
                <a:tc>
                  <a:txBody>
                    <a:bodyPr/>
                    <a:lstStyle/>
                    <a:p>
                      <a:pPr algn="ctr" fontAlgn="b"/>
                      <a:r>
                        <a:rPr lang="en-IN" sz="1100" u="none" strike="noStrike" dirty="0">
                          <a:solidFill>
                            <a:schemeClr val="tx1"/>
                          </a:solidFill>
                          <a:effectLst/>
                        </a:rPr>
                        <a:t>Year</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a:solidFill>
                            <a:schemeClr val="tx1"/>
                          </a:solidFill>
                          <a:effectLst/>
                        </a:rPr>
                        <a:t>Year of data</a:t>
                      </a:r>
                      <a:endParaRPr lang="en-IN"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12700" cap="flat" cmpd="sng" algn="ctr">
                      <a:no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608332153"/>
                  </a:ext>
                </a:extLst>
              </a:tr>
              <a:tr h="180289">
                <a:tc>
                  <a:txBody>
                    <a:bodyPr/>
                    <a:lstStyle/>
                    <a:p>
                      <a:pPr algn="ctr" fontAlgn="b"/>
                      <a:r>
                        <a:rPr lang="en-IN" sz="1100" u="none" strike="noStrike" dirty="0">
                          <a:solidFill>
                            <a:schemeClr val="tx1"/>
                          </a:solidFill>
                          <a:effectLst/>
                        </a:rPr>
                        <a:t>Month</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a:solidFill>
                            <a:schemeClr val="tx1"/>
                          </a:solidFill>
                          <a:effectLst/>
                        </a:rPr>
                        <a:t>Month of data</a:t>
                      </a:r>
                      <a:endParaRPr lang="en-IN"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763561058"/>
                  </a:ext>
                </a:extLst>
              </a:tr>
              <a:tr h="180289">
                <a:tc>
                  <a:txBody>
                    <a:bodyPr/>
                    <a:lstStyle/>
                    <a:p>
                      <a:pPr algn="ctr" fontAlgn="b"/>
                      <a:r>
                        <a:rPr lang="en-IN" sz="1100" b="0" u="none" strike="noStrike" dirty="0">
                          <a:solidFill>
                            <a:schemeClr val="tx1"/>
                          </a:solidFill>
                          <a:effectLst/>
                        </a:rPr>
                        <a:t>Labor Force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dirty="0">
                          <a:solidFill>
                            <a:schemeClr val="tx1"/>
                          </a:solidFill>
                        </a:rPr>
                        <a:t>Total number of people employed or actively seeking work.</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b="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510084419"/>
                  </a:ext>
                </a:extLst>
              </a:tr>
              <a:tr h="180289">
                <a:tc>
                  <a:txBody>
                    <a:bodyPr/>
                    <a:lstStyle/>
                    <a:p>
                      <a:pPr algn="ctr" fontAlgn="b"/>
                      <a:r>
                        <a:rPr lang="en-IN" sz="1100" b="0" u="none" strike="noStrike" dirty="0">
                          <a:solidFill>
                            <a:schemeClr val="tx1"/>
                          </a:solidFill>
                          <a:effectLst/>
                        </a:rPr>
                        <a:t>Employment</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dirty="0">
                          <a:solidFill>
                            <a:schemeClr val="tx1"/>
                          </a:solidFill>
                        </a:rPr>
                        <a:t>Total number of people currently employed in the labor force.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b="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108381597"/>
                  </a:ext>
                </a:extLst>
              </a:tr>
              <a:tr h="180289">
                <a:tc>
                  <a:txBody>
                    <a:bodyPr/>
                    <a:lstStyle/>
                    <a:p>
                      <a:pPr algn="ctr" fontAlgn="b"/>
                      <a:r>
                        <a:rPr lang="en-IN" sz="1100" b="0" u="none" strike="noStrike" dirty="0">
                          <a:solidFill>
                            <a:schemeClr val="tx1"/>
                          </a:solidFill>
                          <a:effectLst/>
                        </a:rPr>
                        <a:t>Unemployment</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dirty="0">
                          <a:solidFill>
                            <a:schemeClr val="tx1"/>
                          </a:solidFill>
                        </a:rPr>
                        <a:t>Total number of people in the labor force who are jobless but actively seeking work.</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b="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021118278"/>
                  </a:ext>
                </a:extLst>
              </a:tr>
              <a:tr h="180289">
                <a:tc>
                  <a:txBody>
                    <a:bodyPr/>
                    <a:lstStyle/>
                    <a:p>
                      <a:pPr algn="ctr" fontAlgn="b"/>
                      <a:r>
                        <a:rPr lang="en-IN" sz="1100" b="0" u="none" strike="noStrike" dirty="0">
                          <a:solidFill>
                            <a:schemeClr val="tx1"/>
                          </a:solidFill>
                          <a:effectLst/>
                        </a:rPr>
                        <a:t>Unemployment rate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dirty="0">
                          <a:solidFill>
                            <a:schemeClr val="tx1"/>
                          </a:solidFill>
                        </a:rPr>
                        <a:t>Percentage of the labor force that is unemployed and actively seeking work.</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b="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3157291804"/>
                  </a:ext>
                </a:extLst>
              </a:tr>
              <a:tr h="180289">
                <a:tc>
                  <a:txBody>
                    <a:bodyPr/>
                    <a:lstStyle/>
                    <a:p>
                      <a:pPr algn="ctr" fontAlgn="b"/>
                      <a:r>
                        <a:rPr lang="en-IN" sz="1100" u="none" strike="noStrike" dirty="0" err="1">
                          <a:solidFill>
                            <a:schemeClr val="tx1"/>
                          </a:solidFill>
                          <a:effectLst/>
                        </a:rPr>
                        <a:t>EFPG_name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dirty="0">
                          <a:solidFill>
                            <a:schemeClr val="tx1"/>
                          </a:solidFill>
                          <a:effectLst/>
                        </a:rPr>
                        <a:t>ERS Food Purchase Group (EFPG) label</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Character</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6529634"/>
                  </a:ext>
                </a:extLst>
              </a:tr>
              <a:tr h="180289">
                <a:tc>
                  <a:txBody>
                    <a:bodyPr/>
                    <a:lstStyle/>
                    <a:p>
                      <a:pPr algn="ctr" fontAlgn="b"/>
                      <a:r>
                        <a:rPr lang="en-IN" sz="1100" u="none" strike="noStrike" dirty="0" err="1">
                          <a:solidFill>
                            <a:schemeClr val="tx1"/>
                          </a:solidFill>
                          <a:effectLst/>
                        </a:rPr>
                        <a:t>EFPG_code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ERS Food Purchase Group (EFPG) code</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973906815"/>
                  </a:ext>
                </a:extLst>
              </a:tr>
              <a:tr h="180289">
                <a:tc>
                  <a:txBody>
                    <a:bodyPr/>
                    <a:lstStyle/>
                    <a:p>
                      <a:pPr algn="ctr" fontAlgn="b"/>
                      <a:r>
                        <a:rPr lang="en-IN" sz="1100" u="none" strike="noStrike" dirty="0" err="1">
                          <a:solidFill>
                            <a:schemeClr val="tx1"/>
                          </a:solidFill>
                          <a:effectLst/>
                        </a:rPr>
                        <a:t>Metroregion_name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a:solidFill>
                            <a:schemeClr val="tx1"/>
                          </a:solidFill>
                          <a:effectLst/>
                        </a:rPr>
                        <a:t>Geographic area label</a:t>
                      </a:r>
                      <a:endParaRPr lang="en-IN"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Character</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3864197615"/>
                  </a:ext>
                </a:extLst>
              </a:tr>
              <a:tr h="180289">
                <a:tc>
                  <a:txBody>
                    <a:bodyPr/>
                    <a:lstStyle/>
                    <a:p>
                      <a:pPr algn="ctr" fontAlgn="b"/>
                      <a:r>
                        <a:rPr lang="en-IN" sz="1100" u="none" strike="noStrike" dirty="0" err="1">
                          <a:solidFill>
                            <a:schemeClr val="tx1"/>
                          </a:solidFill>
                          <a:effectLst/>
                        </a:rPr>
                        <a:t>Metroregion_code</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a:solidFill>
                            <a:schemeClr val="tx1"/>
                          </a:solidFill>
                          <a:effectLst/>
                        </a:rPr>
                        <a:t>Geographic area code</a:t>
                      </a:r>
                      <a:endParaRPr lang="en-IN"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680236287"/>
                  </a:ext>
                </a:extLst>
              </a:tr>
              <a:tr h="180289">
                <a:tc>
                  <a:txBody>
                    <a:bodyPr/>
                    <a:lstStyle/>
                    <a:p>
                      <a:pPr algn="ctr" fontAlgn="b"/>
                      <a:r>
                        <a:rPr lang="en-IN" sz="1100" u="none" strike="noStrike" dirty="0" err="1">
                          <a:solidFill>
                            <a:schemeClr val="tx1"/>
                          </a:solidFill>
                          <a:effectLst/>
                        </a:rPr>
                        <a:t>Purchase_dollars_wtd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Total weighted monthly sales in U.S. dollars (nominal, i.e., not adjusted for inflation)</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298276403"/>
                  </a:ext>
                </a:extLst>
              </a:tr>
              <a:tr h="180289">
                <a:tc>
                  <a:txBody>
                    <a:bodyPr/>
                    <a:lstStyle/>
                    <a:p>
                      <a:pPr algn="ctr" fontAlgn="b"/>
                      <a:r>
                        <a:rPr lang="en-IN" sz="1100" u="none" strike="noStrike" dirty="0" err="1">
                          <a:solidFill>
                            <a:schemeClr val="tx1"/>
                          </a:solidFill>
                          <a:effectLst/>
                        </a:rPr>
                        <a:t>Purchase_grams_wtd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dirty="0">
                          <a:solidFill>
                            <a:schemeClr val="tx1"/>
                          </a:solidFill>
                          <a:effectLst/>
                        </a:rPr>
                        <a:t>Total weighted monthly quantities in grams</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496354897"/>
                  </a:ext>
                </a:extLst>
              </a:tr>
              <a:tr h="180289">
                <a:tc>
                  <a:txBody>
                    <a:bodyPr/>
                    <a:lstStyle/>
                    <a:p>
                      <a:pPr algn="ctr" fontAlgn="b"/>
                      <a:r>
                        <a:rPr lang="en-IN" sz="1100" u="none" strike="noStrike" dirty="0" err="1">
                          <a:solidFill>
                            <a:schemeClr val="tx1"/>
                          </a:solidFill>
                          <a:effectLst/>
                        </a:rPr>
                        <a:t>Purchase_dollars_unwtd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Total unweighted monthly sales in U.S. dollars (nominal, i.e., not adjusted for inflation)</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374740905"/>
                  </a:ext>
                </a:extLst>
              </a:tr>
              <a:tr h="180289">
                <a:tc>
                  <a:txBody>
                    <a:bodyPr/>
                    <a:lstStyle/>
                    <a:p>
                      <a:pPr algn="ctr" fontAlgn="b"/>
                      <a:r>
                        <a:rPr lang="en-IN" sz="1100" u="none" strike="noStrike" dirty="0" err="1">
                          <a:solidFill>
                            <a:schemeClr val="tx1"/>
                          </a:solidFill>
                          <a:effectLst/>
                        </a:rPr>
                        <a:t>Purchase_grams_unwtd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Total unweighted monthly quantities in grams </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551147024"/>
                  </a:ext>
                </a:extLst>
              </a:tr>
              <a:tr h="180289">
                <a:tc>
                  <a:txBody>
                    <a:bodyPr/>
                    <a:lstStyle/>
                    <a:p>
                      <a:pPr algn="ctr" fontAlgn="b"/>
                      <a:r>
                        <a:rPr lang="en-IN" sz="1100" u="none" strike="noStrike" dirty="0" err="1">
                          <a:solidFill>
                            <a:schemeClr val="tx1"/>
                          </a:solidFill>
                          <a:effectLst/>
                        </a:rPr>
                        <a:t>Number_stores</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dirty="0">
                          <a:solidFill>
                            <a:schemeClr val="tx1"/>
                          </a:solidFill>
                          <a:effectLst/>
                        </a:rPr>
                        <a:t>Number of stores in geographic area</a:t>
                      </a:r>
                      <a:endParaRPr lang="en-US"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704316953"/>
                  </a:ext>
                </a:extLst>
              </a:tr>
              <a:tr h="180289">
                <a:tc>
                  <a:txBody>
                    <a:bodyPr/>
                    <a:lstStyle/>
                    <a:p>
                      <a:pPr algn="ctr" fontAlgn="b"/>
                      <a:r>
                        <a:rPr lang="en-IN" sz="1100" u="none" strike="noStrike" dirty="0" err="1">
                          <a:solidFill>
                            <a:schemeClr val="tx1"/>
                          </a:solidFill>
                          <a:effectLst/>
                        </a:rPr>
                        <a:t>Unit_value_mean_wtd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Weighted mean unit value per 100 grams</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819122937"/>
                  </a:ext>
                </a:extLst>
              </a:tr>
              <a:tr h="180289">
                <a:tc>
                  <a:txBody>
                    <a:bodyPr/>
                    <a:lstStyle/>
                    <a:p>
                      <a:pPr algn="ctr" fontAlgn="b"/>
                      <a:r>
                        <a:rPr lang="en-IN" sz="1100" u="none" strike="noStrike" dirty="0" err="1">
                          <a:solidFill>
                            <a:schemeClr val="tx1"/>
                          </a:solidFill>
                          <a:effectLst/>
                        </a:rPr>
                        <a:t>Unit_value_se_wtd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Standard error of weighted mean unit value</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1689649253"/>
                  </a:ext>
                </a:extLst>
              </a:tr>
              <a:tr h="180289">
                <a:tc>
                  <a:txBody>
                    <a:bodyPr/>
                    <a:lstStyle/>
                    <a:p>
                      <a:pPr algn="ctr" fontAlgn="b"/>
                      <a:r>
                        <a:rPr lang="en-IN" sz="1100" u="none" strike="noStrike" dirty="0" err="1">
                          <a:solidFill>
                            <a:schemeClr val="tx1"/>
                          </a:solidFill>
                          <a:effectLst/>
                        </a:rPr>
                        <a:t>Unit_value_mean_unwtd</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US" sz="1100" u="none" strike="noStrike">
                          <a:solidFill>
                            <a:schemeClr val="tx1"/>
                          </a:solidFill>
                          <a:effectLst/>
                        </a:rPr>
                        <a:t>Unweighted mean unit value per 100 grams</a:t>
                      </a:r>
                      <a:endParaRPr lang="en-US" sz="1100" b="0" i="0" u="none" strike="noStrike">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754681290"/>
                  </a:ext>
                </a:extLst>
              </a:tr>
              <a:tr h="180289">
                <a:tc>
                  <a:txBody>
                    <a:bodyPr/>
                    <a:lstStyle/>
                    <a:p>
                      <a:pPr algn="ctr" fontAlgn="b"/>
                      <a:r>
                        <a:rPr lang="en-IN" sz="1100" u="none" strike="noStrike" dirty="0" err="1">
                          <a:solidFill>
                            <a:schemeClr val="tx1"/>
                          </a:solidFill>
                          <a:effectLst/>
                        </a:rPr>
                        <a:t>Price_index_GEKS</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Price index, constructed using Gini-</a:t>
                      </a:r>
                      <a:r>
                        <a:rPr lang="en-IN" sz="1100" u="none" strike="noStrike" dirty="0" err="1">
                          <a:solidFill>
                            <a:schemeClr val="tx1"/>
                          </a:solidFill>
                          <a:effectLst/>
                        </a:rPr>
                        <a:t>Elteto</a:t>
                      </a:r>
                      <a:r>
                        <a:rPr lang="en-IN" sz="1100" u="none" strike="noStrike" dirty="0">
                          <a:solidFill>
                            <a:schemeClr val="tx1"/>
                          </a:solidFill>
                          <a:effectLst/>
                        </a:rPr>
                        <a:t>-</a:t>
                      </a:r>
                      <a:r>
                        <a:rPr lang="en-IN" sz="1100" u="none" strike="noStrike" dirty="0" err="1">
                          <a:solidFill>
                            <a:schemeClr val="tx1"/>
                          </a:solidFill>
                          <a:effectLst/>
                        </a:rPr>
                        <a:t>Koves</a:t>
                      </a:r>
                      <a:r>
                        <a:rPr lang="en-IN" sz="1100" u="none" strike="noStrike" dirty="0">
                          <a:solidFill>
                            <a:schemeClr val="tx1"/>
                          </a:solidFill>
                          <a:effectLst/>
                        </a:rPr>
                        <a:t>-Szulc (GEKS)</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pPr algn="ctr" fontAlgn="b"/>
                      <a:r>
                        <a:rPr lang="en-IN" sz="1100" u="none" strike="noStrike" dirty="0">
                          <a:solidFill>
                            <a:schemeClr val="tx1"/>
                          </a:solidFill>
                          <a:effectLst/>
                        </a:rPr>
                        <a:t>Numeric</a:t>
                      </a:r>
                      <a:endParaRPr lang="en-IN" sz="1100" b="0" i="0" u="none" strike="noStrike" dirty="0">
                        <a:solidFill>
                          <a:schemeClr val="tx1"/>
                        </a:solidFill>
                        <a:effectLst/>
                        <a:latin typeface="Arial" panose="020B0604020202020204" pitchFamily="34" charset="0"/>
                        <a:cs typeface="Arial" panose="020B0604020202020204" pitchFamily="34" charset="0"/>
                      </a:endParaRPr>
                    </a:p>
                  </a:txBody>
                  <a:tcPr marL="7512" marR="7512" marT="7512" marB="0" anchor="b">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89910549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C22C3E3-E36A-FA3B-9E0E-659785FCF024}"/>
              </a:ext>
            </a:extLst>
          </p:cNvPr>
          <p:cNvSpPr txBox="1"/>
          <p:nvPr/>
        </p:nvSpPr>
        <p:spPr>
          <a:xfrm>
            <a:off x="3160800" y="2310140"/>
            <a:ext cx="5889600" cy="523220"/>
          </a:xfrm>
          <a:prstGeom prst="rect">
            <a:avLst/>
          </a:prstGeom>
          <a:noFill/>
        </p:spPr>
        <p:txBody>
          <a:bodyPr wrap="square" rtlCol="0">
            <a:spAutoFit/>
          </a:bodyPr>
          <a:lstStyle/>
          <a:p>
            <a:pPr algn="ctr"/>
            <a:r>
              <a:rPr lang="en-IN" sz="2800" b="1" dirty="0">
                <a:latin typeface="Roboto" panose="02000000000000000000" pitchFamily="2" charset="0"/>
                <a:ea typeface="Roboto" panose="02000000000000000000" pitchFamily="2" charset="0"/>
                <a:cs typeface="Roboto" panose="02000000000000000000" pitchFamily="2" charset="0"/>
              </a:rPr>
              <a:t>DATA PREPARATION</a:t>
            </a:r>
          </a:p>
        </p:txBody>
      </p:sp>
      <p:pic>
        <p:nvPicPr>
          <p:cNvPr id="4" name="Picture 3" descr="A screenshot of a cell phone&#10;&#10;Description automatically generated">
            <a:extLst>
              <a:ext uri="{FF2B5EF4-FFF2-40B4-BE49-F238E27FC236}">
                <a16:creationId xmlns:a16="http://schemas.microsoft.com/office/drawing/2014/main" id="{6459C028-62CC-8DB5-208D-C61DA5FAED1F}"/>
              </a:ext>
            </a:extLst>
          </p:cNvPr>
          <p:cNvPicPr>
            <a:picLocks noChangeAspect="1"/>
          </p:cNvPicPr>
          <p:nvPr/>
        </p:nvPicPr>
        <p:blipFill>
          <a:blip r:embed="rId2"/>
          <a:stretch>
            <a:fillRect/>
          </a:stretch>
        </p:blipFill>
        <p:spPr>
          <a:xfrm>
            <a:off x="723899" y="338667"/>
            <a:ext cx="2357967" cy="4470398"/>
          </a:xfrm>
          <a:prstGeom prst="rect">
            <a:avLst/>
          </a:prstGeom>
        </p:spPr>
      </p:pic>
    </p:spTree>
    <p:extLst>
      <p:ext uri="{BB962C8B-B14F-4D97-AF65-F5344CB8AC3E}">
        <p14:creationId xmlns:p14="http://schemas.microsoft.com/office/powerpoint/2010/main" val="2282861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56932" y="154868"/>
            <a:ext cx="8830136" cy="53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000" dirty="0">
                <a:latin typeface="Roboto" panose="02000000000000000000" pitchFamily="2" charset="0"/>
                <a:ea typeface="Roboto" panose="02000000000000000000" pitchFamily="2" charset="0"/>
                <a:cs typeface="Roboto" panose="02000000000000000000" pitchFamily="2" charset="0"/>
              </a:rPr>
              <a:t>DATA PREPROCESSING AND CATEGORIZATION</a:t>
            </a:r>
            <a:endParaRPr lang="en" sz="3000" dirty="0">
              <a:latin typeface="Roboto" panose="02000000000000000000" pitchFamily="2" charset="0"/>
              <a:ea typeface="Roboto" panose="02000000000000000000" pitchFamily="2" charset="0"/>
              <a:cs typeface="Roboto" panose="02000000000000000000" pitchFamily="2" charset="0"/>
            </a:endParaRPr>
          </a:p>
        </p:txBody>
      </p:sp>
      <p:sp>
        <p:nvSpPr>
          <p:cNvPr id="1011" name="Google Shape;1011;p39"/>
          <p:cNvSpPr txBox="1">
            <a:spLocks noGrp="1"/>
          </p:cNvSpPr>
          <p:nvPr>
            <p:ph type="subTitle" idx="1"/>
          </p:nvPr>
        </p:nvSpPr>
        <p:spPr>
          <a:xfrm>
            <a:off x="626164" y="686668"/>
            <a:ext cx="3945836" cy="4203384"/>
          </a:xfrm>
          <a:prstGeom prst="rect">
            <a:avLst/>
          </a:prstGeom>
        </p:spPr>
        <p:txBody>
          <a:bodyPr spcFirstLastPara="1" wrap="square" lIns="91425" tIns="91425" rIns="91425" bIns="91425" anchor="t" anchorCtr="0">
            <a:noAutofit/>
          </a:bodyPr>
          <a:lstStyle/>
          <a:p>
            <a:pPr marL="0" indent="0" algn="l"/>
            <a:r>
              <a:rPr lang="en-US" sz="1400" dirty="0">
                <a:latin typeface="+mn-lt"/>
              </a:rPr>
              <a:t>Food Pricing Data and Economic Data are merged based on city, region, and year to create a Unified Data Set. This dataset is then segmented into three levels of analysis: </a:t>
            </a:r>
          </a:p>
          <a:p>
            <a:pPr marL="0" indent="0" algn="l"/>
            <a:endParaRPr lang="en-US" sz="1400" dirty="0">
              <a:latin typeface="+mn-lt"/>
            </a:endParaRPr>
          </a:p>
          <a:p>
            <a:pPr marL="285750" indent="-285750" algn="l">
              <a:buFont typeface="Wingdings" panose="05000000000000000000" pitchFamily="2" charset="2"/>
              <a:buChar char="§"/>
            </a:pPr>
            <a:r>
              <a:rPr lang="en-US" sz="1400" dirty="0">
                <a:latin typeface="+mn-lt"/>
              </a:rPr>
              <a:t>National Data, providing aggregated insights at a high level.</a:t>
            </a:r>
          </a:p>
          <a:p>
            <a:pPr marL="285750" indent="-285750" algn="l">
              <a:buFont typeface="Wingdings" panose="05000000000000000000" pitchFamily="2" charset="2"/>
              <a:buChar char="§"/>
            </a:pPr>
            <a:r>
              <a:rPr lang="en-US" sz="1400" dirty="0">
                <a:latin typeface="+mn-lt"/>
              </a:rPr>
              <a:t>Regional Data, offering localized trends by specific regions.</a:t>
            </a:r>
          </a:p>
          <a:p>
            <a:pPr marL="285750" indent="-285750" algn="l">
              <a:buFont typeface="Wingdings" panose="05000000000000000000" pitchFamily="2" charset="2"/>
              <a:buChar char="§"/>
            </a:pPr>
            <a:r>
              <a:rPr lang="en-US" sz="1400" dirty="0">
                <a:latin typeface="+mn-lt"/>
              </a:rPr>
              <a:t>Metro-regional Data, focusing on metropolitan areas.</a:t>
            </a:r>
          </a:p>
          <a:p>
            <a:pPr marL="0" indent="0" algn="l"/>
            <a:endParaRPr lang="en-US" sz="1400" dirty="0">
              <a:latin typeface="+mn-lt"/>
            </a:endParaRPr>
          </a:p>
          <a:p>
            <a:pPr marL="0" indent="0" algn="l"/>
            <a:r>
              <a:rPr lang="en-US" sz="1400" dirty="0">
                <a:latin typeface="+mn-lt"/>
              </a:rPr>
              <a:t>Filtering food categories based on highest demand, the output is a Final Data Set that delivers actionable insights into high-demand food categories, tailored for metro-regional analysis.</a:t>
            </a:r>
          </a:p>
        </p:txBody>
      </p:sp>
      <p:pic>
        <p:nvPicPr>
          <p:cNvPr id="6" name="Picture 5" descr="A diagram of data flow&#10;&#10;Description automatically generated">
            <a:extLst>
              <a:ext uri="{FF2B5EF4-FFF2-40B4-BE49-F238E27FC236}">
                <a16:creationId xmlns:a16="http://schemas.microsoft.com/office/drawing/2014/main" id="{EB32DB77-1A50-0686-92C3-D3AA67DAE60C}"/>
              </a:ext>
            </a:extLst>
          </p:cNvPr>
          <p:cNvPicPr>
            <a:picLocks noChangeAspect="1"/>
          </p:cNvPicPr>
          <p:nvPr/>
        </p:nvPicPr>
        <p:blipFill>
          <a:blip r:embed="rId3"/>
          <a:stretch>
            <a:fillRect/>
          </a:stretch>
        </p:blipFill>
        <p:spPr>
          <a:xfrm>
            <a:off x="4572000" y="686667"/>
            <a:ext cx="4415068" cy="4203383"/>
          </a:xfrm>
          <a:prstGeom prst="rect">
            <a:avLst/>
          </a:prstGeom>
        </p:spPr>
      </p:pic>
    </p:spTree>
    <p:extLst>
      <p:ext uri="{BB962C8B-B14F-4D97-AF65-F5344CB8AC3E}">
        <p14:creationId xmlns:p14="http://schemas.microsoft.com/office/powerpoint/2010/main" val="1720874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237600" y="408317"/>
            <a:ext cx="8640000" cy="53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3000" dirty="0">
                <a:latin typeface="Roboto" panose="02000000000000000000" pitchFamily="2" charset="0"/>
                <a:ea typeface="Roboto" panose="02000000000000000000" pitchFamily="2" charset="0"/>
                <a:cs typeface="Roboto" panose="02000000000000000000" pitchFamily="2" charset="0"/>
              </a:rPr>
              <a:t>DATA PREPROCESSING AND CATEGORIZATION</a:t>
            </a:r>
            <a:endParaRPr lang="en" sz="3000" dirty="0">
              <a:latin typeface="Roboto" panose="02000000000000000000" pitchFamily="2" charset="0"/>
              <a:ea typeface="Roboto" panose="02000000000000000000" pitchFamily="2" charset="0"/>
              <a:cs typeface="Roboto" panose="02000000000000000000" pitchFamily="2" charset="0"/>
            </a:endParaRPr>
          </a:p>
        </p:txBody>
      </p:sp>
      <p:sp>
        <p:nvSpPr>
          <p:cNvPr id="1011" name="Google Shape;1011;p39"/>
          <p:cNvSpPr txBox="1">
            <a:spLocks noGrp="1"/>
          </p:cNvSpPr>
          <p:nvPr>
            <p:ph type="subTitle" idx="1"/>
          </p:nvPr>
        </p:nvSpPr>
        <p:spPr>
          <a:xfrm>
            <a:off x="374067" y="958634"/>
            <a:ext cx="4369066" cy="3935094"/>
          </a:xfrm>
          <a:prstGeom prst="rect">
            <a:avLst/>
          </a:prstGeom>
        </p:spPr>
        <p:txBody>
          <a:bodyPr spcFirstLastPara="1" wrap="square" lIns="91425" tIns="91425" rIns="91425" bIns="91425" anchor="t" anchorCtr="0">
            <a:noAutofit/>
          </a:bodyPr>
          <a:lstStyle/>
          <a:p>
            <a:pPr marL="285750" indent="-285750" algn="just">
              <a:lnSpc>
                <a:spcPct val="130000"/>
              </a:lnSpc>
              <a:buFont typeface="Wingdings" panose="05000000000000000000" pitchFamily="2" charset="2"/>
              <a:buChar char="§"/>
            </a:pPr>
            <a:r>
              <a:rPr lang="en-US" sz="1200" dirty="0">
                <a:latin typeface="+mn-lt"/>
              </a:rPr>
              <a:t>Dataset is complete, with no missing values, ensuring a robust and accurate analysis.</a:t>
            </a:r>
          </a:p>
          <a:p>
            <a:pPr marL="285750" indent="-285750" algn="just">
              <a:lnSpc>
                <a:spcPct val="130000"/>
              </a:lnSpc>
              <a:buFont typeface="Wingdings" panose="05000000000000000000" pitchFamily="2" charset="2"/>
              <a:buChar char="§"/>
            </a:pPr>
            <a:r>
              <a:rPr lang="en-US" sz="1200" dirty="0">
                <a:latin typeface="+mn-lt"/>
              </a:rPr>
              <a:t>Divided data into national, regional (Northeast, Midwest, South, West regions), and city-level categories for more precise analysis.</a:t>
            </a:r>
          </a:p>
          <a:p>
            <a:pPr marL="285750" indent="-285750" algn="just">
              <a:lnSpc>
                <a:spcPct val="130000"/>
              </a:lnSpc>
              <a:buFont typeface="Wingdings" panose="05000000000000000000" pitchFamily="2" charset="2"/>
              <a:buChar char="§"/>
            </a:pPr>
            <a:r>
              <a:rPr lang="en-US" sz="1200" dirty="0">
                <a:latin typeface="+mn-lt"/>
              </a:rPr>
              <a:t>We have selected below 10 food categories based on highest demand.</a:t>
            </a:r>
          </a:p>
          <a:p>
            <a:pPr marL="285750" indent="-285750" algn="just">
              <a:lnSpc>
                <a:spcPct val="130000"/>
              </a:lnSpc>
              <a:buFont typeface="Wingdings" panose="05000000000000000000" pitchFamily="2" charset="2"/>
              <a:buChar char="§"/>
            </a:pPr>
            <a:endParaRPr lang="en-US" sz="1200" dirty="0"/>
          </a:p>
        </p:txBody>
      </p:sp>
      <p:pic>
        <p:nvPicPr>
          <p:cNvPr id="4" name="Picture 3">
            <a:extLst>
              <a:ext uri="{FF2B5EF4-FFF2-40B4-BE49-F238E27FC236}">
                <a16:creationId xmlns:a16="http://schemas.microsoft.com/office/drawing/2014/main" id="{4C358BD4-9BC9-5770-617C-4395D2D45FD7}"/>
              </a:ext>
            </a:extLst>
          </p:cNvPr>
          <p:cNvPicPr>
            <a:picLocks noChangeAspect="1"/>
          </p:cNvPicPr>
          <p:nvPr/>
        </p:nvPicPr>
        <p:blipFill>
          <a:blip r:embed="rId3"/>
          <a:stretch>
            <a:fillRect/>
          </a:stretch>
        </p:blipFill>
        <p:spPr>
          <a:xfrm>
            <a:off x="4743133" y="879733"/>
            <a:ext cx="4285667" cy="3855449"/>
          </a:xfrm>
          <a:prstGeom prst="rect">
            <a:avLst/>
          </a:prstGeom>
        </p:spPr>
      </p:pic>
      <p:graphicFrame>
        <p:nvGraphicFramePr>
          <p:cNvPr id="3" name="Table 2">
            <a:extLst>
              <a:ext uri="{FF2B5EF4-FFF2-40B4-BE49-F238E27FC236}">
                <a16:creationId xmlns:a16="http://schemas.microsoft.com/office/drawing/2014/main" id="{D297027E-9891-FBBE-8BAB-D32DC953F407}"/>
              </a:ext>
            </a:extLst>
          </p:cNvPr>
          <p:cNvGraphicFramePr>
            <a:graphicFrameLocks noGrp="1"/>
          </p:cNvGraphicFramePr>
          <p:nvPr>
            <p:extLst>
              <p:ext uri="{D42A27DB-BD31-4B8C-83A1-F6EECF244321}">
                <p14:modId xmlns:p14="http://schemas.microsoft.com/office/powerpoint/2010/main" val="3227172066"/>
              </p:ext>
            </p:extLst>
          </p:nvPr>
        </p:nvGraphicFramePr>
        <p:xfrm>
          <a:off x="737899" y="2837648"/>
          <a:ext cx="3940068" cy="2037562"/>
        </p:xfrm>
        <a:graphic>
          <a:graphicData uri="http://schemas.openxmlformats.org/drawingml/2006/table">
            <a:tbl>
              <a:tblPr firstRow="1" bandRow="1">
                <a:tableStyleId>{DBAE1753-7038-4FA5-8569-B3DC2126A9F8}</a:tableStyleId>
              </a:tblPr>
              <a:tblGrid>
                <a:gridCol w="1970034">
                  <a:extLst>
                    <a:ext uri="{9D8B030D-6E8A-4147-A177-3AD203B41FA5}">
                      <a16:colId xmlns:a16="http://schemas.microsoft.com/office/drawing/2014/main" val="3841056245"/>
                    </a:ext>
                  </a:extLst>
                </a:gridCol>
                <a:gridCol w="1970034">
                  <a:extLst>
                    <a:ext uri="{9D8B030D-6E8A-4147-A177-3AD203B41FA5}">
                      <a16:colId xmlns:a16="http://schemas.microsoft.com/office/drawing/2014/main" val="3406891347"/>
                    </a:ext>
                  </a:extLst>
                </a:gridCol>
              </a:tblGrid>
              <a:tr h="410524">
                <a:tc>
                  <a:txBody>
                    <a:bodyPr/>
                    <a:lstStyle/>
                    <a:p>
                      <a:r>
                        <a:rPr lang="en-IN" sz="1200" dirty="0"/>
                        <a:t>Alcohol</a:t>
                      </a:r>
                    </a:p>
                  </a:txBody>
                  <a:tcPr/>
                </a:tc>
                <a:tc>
                  <a:txBody>
                    <a:bodyPr/>
                    <a:lstStyle/>
                    <a:p>
                      <a:r>
                        <a:rPr lang="en-IN" sz="1200" dirty="0"/>
                        <a:t>All other caloric beverages</a:t>
                      </a:r>
                    </a:p>
                  </a:txBody>
                  <a:tcPr/>
                </a:tc>
                <a:extLst>
                  <a:ext uri="{0D108BD9-81ED-4DB2-BD59-A6C34878D82A}">
                    <a16:rowId xmlns:a16="http://schemas.microsoft.com/office/drawing/2014/main" val="1286587390"/>
                  </a:ext>
                </a:extLst>
              </a:tr>
              <a:tr h="410524">
                <a:tc>
                  <a:txBody>
                    <a:bodyPr/>
                    <a:lstStyle/>
                    <a:p>
                      <a:r>
                        <a:rPr lang="en-IN" sz="1200" dirty="0"/>
                        <a:t>Frozen refrigerated ready-to-heat foods</a:t>
                      </a:r>
                    </a:p>
                  </a:txBody>
                  <a:tcPr/>
                </a:tc>
                <a:tc>
                  <a:txBody>
                    <a:bodyPr/>
                    <a:lstStyle/>
                    <a:p>
                      <a:r>
                        <a:rPr lang="en-IN" sz="1200" dirty="0"/>
                        <a:t>Beef, pork, lamb, veal, and game, fresh</a:t>
                      </a:r>
                    </a:p>
                  </a:txBody>
                  <a:tcPr/>
                </a:tc>
                <a:extLst>
                  <a:ext uri="{0D108BD9-81ED-4DB2-BD59-A6C34878D82A}">
                    <a16:rowId xmlns:a16="http://schemas.microsoft.com/office/drawing/2014/main" val="2265928562"/>
                  </a:ext>
                </a:extLst>
              </a:tr>
              <a:tr h="410524">
                <a:tc>
                  <a:txBody>
                    <a:bodyPr/>
                    <a:lstStyle/>
                    <a:p>
                      <a:r>
                        <a:rPr lang="en-IN" sz="1200" dirty="0"/>
                        <a:t>Bacon, sausage, and lunch meats</a:t>
                      </a:r>
                    </a:p>
                  </a:txBody>
                  <a:tcPr/>
                </a:tc>
                <a:tc>
                  <a:txBody>
                    <a:bodyPr/>
                    <a:lstStyle/>
                    <a:p>
                      <a:r>
                        <a:rPr lang="en-IN" sz="1200" dirty="0"/>
                        <a:t>Cheese</a:t>
                      </a:r>
                    </a:p>
                  </a:txBody>
                  <a:tcPr/>
                </a:tc>
                <a:extLst>
                  <a:ext uri="{0D108BD9-81ED-4DB2-BD59-A6C34878D82A}">
                    <a16:rowId xmlns:a16="http://schemas.microsoft.com/office/drawing/2014/main" val="4235460534"/>
                  </a:ext>
                </a:extLst>
              </a:tr>
              <a:tr h="332981">
                <a:tc>
                  <a:txBody>
                    <a:bodyPr/>
                    <a:lstStyle/>
                    <a:p>
                      <a:r>
                        <a:rPr lang="en-IN" sz="1200" dirty="0"/>
                        <a:t>Canned soups</a:t>
                      </a:r>
                    </a:p>
                  </a:txBody>
                  <a:tcPr/>
                </a:tc>
                <a:tc>
                  <a:txBody>
                    <a:bodyPr/>
                    <a:lstStyle/>
                    <a:p>
                      <a:r>
                        <a:rPr lang="en-IN" sz="1200" dirty="0"/>
                        <a:t>Non-caloric beverages</a:t>
                      </a:r>
                    </a:p>
                  </a:txBody>
                  <a:tcPr/>
                </a:tc>
                <a:extLst>
                  <a:ext uri="{0D108BD9-81ED-4DB2-BD59-A6C34878D82A}">
                    <a16:rowId xmlns:a16="http://schemas.microsoft.com/office/drawing/2014/main" val="4038481364"/>
                  </a:ext>
                </a:extLst>
              </a:tr>
              <a:tr h="332981">
                <a:tc>
                  <a:txBody>
                    <a:bodyPr/>
                    <a:lstStyle/>
                    <a:p>
                      <a:r>
                        <a:rPr lang="en-IN" sz="1200" dirty="0"/>
                        <a:t>Milk, fresh</a:t>
                      </a:r>
                    </a:p>
                  </a:txBody>
                  <a:tcPr/>
                </a:tc>
                <a:tc>
                  <a:txBody>
                    <a:bodyPr/>
                    <a:lstStyle/>
                    <a:p>
                      <a:r>
                        <a:rPr lang="en-IN" sz="1200" dirty="0"/>
                        <a:t>Eggs</a:t>
                      </a:r>
                    </a:p>
                  </a:txBody>
                  <a:tcPr/>
                </a:tc>
                <a:extLst>
                  <a:ext uri="{0D108BD9-81ED-4DB2-BD59-A6C34878D82A}">
                    <a16:rowId xmlns:a16="http://schemas.microsoft.com/office/drawing/2014/main" val="3423784091"/>
                  </a:ext>
                </a:extLst>
              </a:tr>
            </a:tbl>
          </a:graphicData>
        </a:graphic>
      </p:graphicFrame>
    </p:spTree>
    <p:extLst>
      <p:ext uri="{BB962C8B-B14F-4D97-AF65-F5344CB8AC3E}">
        <p14:creationId xmlns:p14="http://schemas.microsoft.com/office/powerpoint/2010/main" val="68893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59"/>
          <p:cNvSpPr txBox="1">
            <a:spLocks noGrp="1"/>
          </p:cNvSpPr>
          <p:nvPr>
            <p:ph type="subTitle" idx="1"/>
          </p:nvPr>
        </p:nvSpPr>
        <p:spPr>
          <a:xfrm>
            <a:off x="784047" y="419035"/>
            <a:ext cx="3852753" cy="4293642"/>
          </a:xfrm>
          <a:prstGeom prst="rect">
            <a:avLst/>
          </a:prstGeom>
        </p:spPr>
        <p:txBody>
          <a:bodyPr spcFirstLastPara="1" wrap="square" lIns="91425" tIns="91425" rIns="91425" bIns="91425" anchor="t" anchorCtr="0">
            <a:noAutofit/>
          </a:bodyPr>
          <a:lstStyle/>
          <a:p>
            <a:pPr marL="0" indent="0"/>
            <a:r>
              <a:rPr lang="en-US" i="1" dirty="0">
                <a:latin typeface="+mn-lt"/>
              </a:rPr>
              <a:t>Key Insights from Correlation Analysis</a:t>
            </a:r>
            <a:endParaRPr lang="en-GB" i="1" dirty="0">
              <a:latin typeface="+mn-lt"/>
            </a:endParaRPr>
          </a:p>
          <a:p>
            <a:pPr marL="171450" indent="-171450">
              <a:buFont typeface="Wingdings" panose="05000000000000000000" pitchFamily="2" charset="2"/>
              <a:buChar char="§"/>
            </a:pPr>
            <a:endParaRPr lang="en-US" sz="1200" dirty="0">
              <a:latin typeface="+mn-lt"/>
            </a:endParaRPr>
          </a:p>
          <a:p>
            <a:pPr marL="285750" indent="-285750">
              <a:buFont typeface="Wingdings" panose="05000000000000000000" pitchFamily="2" charset="2"/>
              <a:buChar char="§"/>
            </a:pPr>
            <a:r>
              <a:rPr lang="en-US" sz="1200" dirty="0" err="1">
                <a:latin typeface="+mn-lt"/>
              </a:rPr>
              <a:t>Number_stores</a:t>
            </a:r>
            <a:r>
              <a:rPr lang="en-US" sz="1200" dirty="0">
                <a:latin typeface="+mn-lt"/>
              </a:rPr>
              <a:t> shows a positive correlation (0.31) with </a:t>
            </a:r>
            <a:r>
              <a:rPr lang="en-US" sz="1200" dirty="0" err="1">
                <a:latin typeface="+mn-lt"/>
              </a:rPr>
              <a:t>Purchase_grams_wtd</a:t>
            </a:r>
            <a:r>
              <a:rPr lang="en-US" sz="1200" dirty="0">
                <a:latin typeface="+mn-lt"/>
              </a:rPr>
              <a:t>, indicating that regions with more stores experience higher purchase quantities, emphasizing the importance of retail availability.</a:t>
            </a:r>
          </a:p>
          <a:p>
            <a:pPr marL="285750" indent="-285750">
              <a:buFont typeface="Wingdings" panose="05000000000000000000" pitchFamily="2" charset="2"/>
              <a:buChar char="§"/>
            </a:pPr>
            <a:r>
              <a:rPr lang="en-US" sz="1200" dirty="0" err="1">
                <a:latin typeface="+mn-lt"/>
              </a:rPr>
              <a:t>Unit_value_mean_wtd</a:t>
            </a:r>
            <a:r>
              <a:rPr lang="en-US" sz="1200" dirty="0">
                <a:latin typeface="+mn-lt"/>
              </a:rPr>
              <a:t> has a moderate negative correlation (-0.43) with </a:t>
            </a:r>
            <a:r>
              <a:rPr lang="en-US" sz="1200" dirty="0" err="1">
                <a:latin typeface="+mn-lt"/>
              </a:rPr>
              <a:t>Purchase_grams_wtd</a:t>
            </a:r>
            <a:r>
              <a:rPr lang="en-US" sz="1200" dirty="0">
                <a:latin typeface="+mn-lt"/>
              </a:rPr>
              <a:t>, showcasing the model’s ability to capture how higher prices lead to reduced purchase quantities.</a:t>
            </a:r>
          </a:p>
          <a:p>
            <a:pPr marL="285750" indent="-285750">
              <a:buFont typeface="Wingdings" panose="05000000000000000000" pitchFamily="2" charset="2"/>
              <a:buChar char="§"/>
            </a:pPr>
            <a:r>
              <a:rPr lang="en-US" sz="1200" dirty="0">
                <a:latin typeface="+mn-lt"/>
              </a:rPr>
              <a:t>Including </a:t>
            </a:r>
            <a:r>
              <a:rPr lang="en-US" sz="1200" dirty="0" err="1">
                <a:latin typeface="+mn-lt"/>
              </a:rPr>
              <a:t>Price_index_GEKS</a:t>
            </a:r>
            <a:r>
              <a:rPr lang="en-US" sz="1200" dirty="0">
                <a:latin typeface="+mn-lt"/>
              </a:rPr>
              <a:t> adds valuable regional price-level information, allowing the model to account for geographic pricing differences and their subtle influence on purchasing behavior.</a:t>
            </a:r>
          </a:p>
          <a:p>
            <a:pPr marL="285750" indent="-285750">
              <a:buFont typeface="Wingdings" panose="05000000000000000000" pitchFamily="2" charset="2"/>
              <a:buChar char="§"/>
            </a:pPr>
            <a:r>
              <a:rPr lang="en-US" sz="1200" dirty="0">
                <a:latin typeface="+mn-lt"/>
              </a:rPr>
              <a:t>Labor force contributes positively (0.24) to </a:t>
            </a:r>
            <a:r>
              <a:rPr lang="en-US" sz="1200" dirty="0" err="1">
                <a:latin typeface="+mn-lt"/>
              </a:rPr>
              <a:t>Purchase_grams_wtd</a:t>
            </a:r>
            <a:r>
              <a:rPr lang="en-US" sz="1200" dirty="0">
                <a:latin typeface="+mn-lt"/>
              </a:rPr>
              <a:t>, reflecting the role of economic activity and population engagement in driving purchase behavior.</a:t>
            </a:r>
          </a:p>
          <a:p>
            <a:pPr marL="285750" indent="-285750">
              <a:buFont typeface="Arial" panose="020B0604020202020204" pitchFamily="34" charset="0"/>
              <a:buChar char="•"/>
            </a:pPr>
            <a:endParaRPr lang="en-US" sz="1200" dirty="0">
              <a:latin typeface="+mn-lt"/>
            </a:endParaRPr>
          </a:p>
        </p:txBody>
      </p:sp>
      <p:pic>
        <p:nvPicPr>
          <p:cNvPr id="3" name="Picture 4">
            <a:extLst>
              <a:ext uri="{FF2B5EF4-FFF2-40B4-BE49-F238E27FC236}">
                <a16:creationId xmlns:a16="http://schemas.microsoft.com/office/drawing/2014/main" id="{F46AEDF2-7B87-59BF-3309-0B7017C82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200" y="337625"/>
            <a:ext cx="4672800" cy="4375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2777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59"/>
          <p:cNvSpPr txBox="1">
            <a:spLocks noGrp="1"/>
          </p:cNvSpPr>
          <p:nvPr>
            <p:ph type="subTitle" idx="1"/>
          </p:nvPr>
        </p:nvSpPr>
        <p:spPr>
          <a:xfrm>
            <a:off x="709096" y="374755"/>
            <a:ext cx="7857783" cy="584616"/>
          </a:xfrm>
          <a:prstGeom prst="rect">
            <a:avLst/>
          </a:prstGeom>
        </p:spPr>
        <p:txBody>
          <a:bodyPr spcFirstLastPara="1" wrap="square" lIns="91425" tIns="91425" rIns="91425" bIns="91425" anchor="t" anchorCtr="0">
            <a:noAutofit/>
          </a:bodyPr>
          <a:lstStyle/>
          <a:p>
            <a:r>
              <a:rPr lang="en-US" sz="2000" b="1" dirty="0">
                <a:latin typeface="+mj-lt"/>
              </a:rPr>
              <a:t>IMPACT OF CATEGORICAL VARIABLES ON TARGET</a:t>
            </a:r>
            <a:endParaRPr lang="en-GB" sz="2000" b="1" dirty="0">
              <a:latin typeface="+mj-lt"/>
            </a:endParaRPr>
          </a:p>
        </p:txBody>
      </p:sp>
      <p:graphicFrame>
        <p:nvGraphicFramePr>
          <p:cNvPr id="2" name="Table 1">
            <a:extLst>
              <a:ext uri="{FF2B5EF4-FFF2-40B4-BE49-F238E27FC236}">
                <a16:creationId xmlns:a16="http://schemas.microsoft.com/office/drawing/2014/main" id="{2E0ABFAB-AC00-C0BA-9810-5A4EBC4B1A58}"/>
              </a:ext>
            </a:extLst>
          </p:cNvPr>
          <p:cNvGraphicFramePr>
            <a:graphicFrameLocks noGrp="1"/>
          </p:cNvGraphicFramePr>
          <p:nvPr>
            <p:extLst>
              <p:ext uri="{D42A27DB-BD31-4B8C-83A1-F6EECF244321}">
                <p14:modId xmlns:p14="http://schemas.microsoft.com/office/powerpoint/2010/main" val="563410643"/>
              </p:ext>
            </p:extLst>
          </p:nvPr>
        </p:nvGraphicFramePr>
        <p:xfrm>
          <a:off x="4781862" y="1608683"/>
          <a:ext cx="4238251" cy="1986093"/>
        </p:xfrm>
        <a:graphic>
          <a:graphicData uri="http://schemas.openxmlformats.org/drawingml/2006/table">
            <a:tbl>
              <a:tblPr firstRow="1" bandRow="1">
                <a:effectLst>
                  <a:innerShdw blurRad="63500" dist="50800" dir="2700000">
                    <a:prstClr val="black">
                      <a:alpha val="50000"/>
                    </a:prstClr>
                  </a:innerShdw>
                </a:effectLst>
                <a:tableStyleId>{DBAE1753-7038-4FA5-8569-B3DC2126A9F8}</a:tableStyleId>
              </a:tblPr>
              <a:tblGrid>
                <a:gridCol w="1269452">
                  <a:extLst>
                    <a:ext uri="{9D8B030D-6E8A-4147-A177-3AD203B41FA5}">
                      <a16:colId xmlns:a16="http://schemas.microsoft.com/office/drawing/2014/main" val="498447185"/>
                    </a:ext>
                  </a:extLst>
                </a:gridCol>
                <a:gridCol w="1693680">
                  <a:extLst>
                    <a:ext uri="{9D8B030D-6E8A-4147-A177-3AD203B41FA5}">
                      <a16:colId xmlns:a16="http://schemas.microsoft.com/office/drawing/2014/main" val="2913823454"/>
                    </a:ext>
                  </a:extLst>
                </a:gridCol>
                <a:gridCol w="1275119">
                  <a:extLst>
                    <a:ext uri="{9D8B030D-6E8A-4147-A177-3AD203B41FA5}">
                      <a16:colId xmlns:a16="http://schemas.microsoft.com/office/drawing/2014/main" val="3567811964"/>
                    </a:ext>
                  </a:extLst>
                </a:gridCol>
              </a:tblGrid>
              <a:tr h="662031">
                <a:tc>
                  <a:txBody>
                    <a:bodyPr/>
                    <a:lstStyle/>
                    <a:p>
                      <a:pPr algn="ctr"/>
                      <a:endParaRPr lang="en-IN" b="1" dirty="0"/>
                    </a:p>
                    <a:p>
                      <a:pPr algn="ctr"/>
                      <a:r>
                        <a:rPr lang="en-IN" b="1" dirty="0"/>
                        <a:t>METRIC</a:t>
                      </a:r>
                    </a:p>
                  </a:txBody>
                  <a:tcP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endParaRPr lang="en-US" dirty="0"/>
                    </a:p>
                    <a:p>
                      <a:r>
                        <a:rPr lang="en-US" dirty="0"/>
                        <a:t>Metroregion_name</a:t>
                      </a:r>
                      <a:endParaRPr lang="en-IN" dirty="0"/>
                    </a:p>
                  </a:txBody>
                  <a:tcP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tc>
                  <a:txBody>
                    <a:bodyPr/>
                    <a:lstStyle/>
                    <a:p>
                      <a:endParaRPr lang="en-IN" dirty="0"/>
                    </a:p>
                    <a:p>
                      <a:r>
                        <a:rPr lang="en-IN" dirty="0"/>
                        <a:t>EFPG_name</a:t>
                      </a:r>
                    </a:p>
                  </a:txBody>
                  <a:tcP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2880896165"/>
                  </a:ext>
                </a:extLst>
              </a:tr>
              <a:tr h="662031">
                <a:tc>
                  <a:txBody>
                    <a:bodyPr/>
                    <a:lstStyle/>
                    <a:p>
                      <a:pPr algn="ctr"/>
                      <a:endParaRPr lang="en-IN" dirty="0"/>
                    </a:p>
                    <a:p>
                      <a:pPr algn="ctr"/>
                      <a:r>
                        <a:rPr lang="en-IN" dirty="0"/>
                        <a:t>F-statistic</a:t>
                      </a:r>
                    </a:p>
                  </a:txBody>
                  <a:tcPr>
                    <a:gradFill flip="none" rotWithShape="1">
                      <a:gsLst>
                        <a:gs pos="0">
                          <a:schemeClr val="tx1">
                            <a:lumMod val="25000"/>
                            <a:lumOff val="75000"/>
                            <a:tint val="66000"/>
                            <a:satMod val="160000"/>
                          </a:schemeClr>
                        </a:gs>
                        <a:gs pos="50000">
                          <a:schemeClr val="tx1">
                            <a:lumMod val="25000"/>
                            <a:lumOff val="75000"/>
                            <a:tint val="44500"/>
                            <a:satMod val="160000"/>
                          </a:schemeClr>
                        </a:gs>
                        <a:gs pos="100000">
                          <a:schemeClr val="tx1">
                            <a:lumMod val="25000"/>
                            <a:lumOff val="75000"/>
                            <a:tint val="23500"/>
                            <a:satMod val="160000"/>
                          </a:schemeClr>
                        </a:gs>
                      </a:gsLst>
                      <a:lin ang="13500000" scaled="1"/>
                      <a:tileRect/>
                    </a:gradFill>
                  </a:tcPr>
                </a:tc>
                <a:tc>
                  <a:txBody>
                    <a:bodyPr/>
                    <a:lstStyle/>
                    <a:p>
                      <a:endParaRPr lang="en-US" dirty="0"/>
                    </a:p>
                    <a:p>
                      <a:pPr algn="ctr"/>
                      <a:r>
                        <a:rPr lang="en-US" dirty="0"/>
                        <a:t>67.73</a:t>
                      </a:r>
                      <a:endParaRPr lang="en-IN" dirty="0"/>
                    </a:p>
                  </a:txBody>
                  <a:tcPr>
                    <a:gradFill flip="none" rotWithShape="1">
                      <a:gsLst>
                        <a:gs pos="0">
                          <a:schemeClr val="tx1">
                            <a:lumMod val="25000"/>
                            <a:lumOff val="75000"/>
                            <a:tint val="66000"/>
                            <a:satMod val="160000"/>
                          </a:schemeClr>
                        </a:gs>
                        <a:gs pos="50000">
                          <a:schemeClr val="tx1">
                            <a:lumMod val="25000"/>
                            <a:lumOff val="75000"/>
                            <a:tint val="44500"/>
                            <a:satMod val="160000"/>
                          </a:schemeClr>
                        </a:gs>
                        <a:gs pos="100000">
                          <a:schemeClr val="tx1">
                            <a:lumMod val="25000"/>
                            <a:lumOff val="75000"/>
                            <a:tint val="23500"/>
                            <a:satMod val="160000"/>
                          </a:schemeClr>
                        </a:gs>
                      </a:gsLst>
                      <a:lin ang="13500000" scaled="1"/>
                      <a:tileRect/>
                    </a:gradFill>
                  </a:tcPr>
                </a:tc>
                <a:tc>
                  <a:txBody>
                    <a:bodyPr/>
                    <a:lstStyle/>
                    <a:p>
                      <a:endParaRPr lang="en-US" dirty="0"/>
                    </a:p>
                    <a:p>
                      <a:pPr algn="ctr"/>
                      <a:r>
                        <a:rPr lang="en-US" dirty="0"/>
                        <a:t>3160.32</a:t>
                      </a:r>
                      <a:endParaRPr lang="en-IN" dirty="0"/>
                    </a:p>
                  </a:txBody>
                  <a:tcPr>
                    <a:gradFill flip="none" rotWithShape="1">
                      <a:gsLst>
                        <a:gs pos="0">
                          <a:schemeClr val="tx1">
                            <a:lumMod val="25000"/>
                            <a:lumOff val="75000"/>
                            <a:tint val="66000"/>
                            <a:satMod val="160000"/>
                          </a:schemeClr>
                        </a:gs>
                        <a:gs pos="50000">
                          <a:schemeClr val="tx1">
                            <a:lumMod val="25000"/>
                            <a:lumOff val="75000"/>
                            <a:tint val="44500"/>
                            <a:satMod val="160000"/>
                          </a:schemeClr>
                        </a:gs>
                        <a:gs pos="100000">
                          <a:schemeClr val="tx1">
                            <a:lumMod val="25000"/>
                            <a:lumOff val="75000"/>
                            <a:tint val="23500"/>
                            <a:satMod val="160000"/>
                          </a:schemeClr>
                        </a:gs>
                      </a:gsLst>
                      <a:lin ang="13500000" scaled="1"/>
                      <a:tileRect/>
                    </a:gradFill>
                  </a:tcPr>
                </a:tc>
                <a:extLst>
                  <a:ext uri="{0D108BD9-81ED-4DB2-BD59-A6C34878D82A}">
                    <a16:rowId xmlns:a16="http://schemas.microsoft.com/office/drawing/2014/main" val="1180392795"/>
                  </a:ext>
                </a:extLst>
              </a:tr>
              <a:tr h="662031">
                <a:tc>
                  <a:txBody>
                    <a:bodyPr/>
                    <a:lstStyle/>
                    <a:p>
                      <a:pPr algn="ctr"/>
                      <a:endParaRPr lang="en-IN" dirty="0"/>
                    </a:p>
                    <a:p>
                      <a:pPr algn="ctr"/>
                      <a:r>
                        <a:rPr lang="en-IN" dirty="0"/>
                        <a:t>P-value</a:t>
                      </a:r>
                    </a:p>
                  </a:txBody>
                  <a:tcPr>
                    <a:gradFill flip="none" rotWithShape="1">
                      <a:gsLst>
                        <a:gs pos="0">
                          <a:schemeClr val="bg2">
                            <a:lumMod val="60000"/>
                            <a:lumOff val="40000"/>
                            <a:tint val="66000"/>
                            <a:satMod val="160000"/>
                          </a:schemeClr>
                        </a:gs>
                        <a:gs pos="50000">
                          <a:schemeClr val="bg2">
                            <a:lumMod val="60000"/>
                            <a:lumOff val="40000"/>
                            <a:tint val="44500"/>
                            <a:satMod val="160000"/>
                          </a:schemeClr>
                        </a:gs>
                        <a:gs pos="100000">
                          <a:schemeClr val="bg2">
                            <a:lumMod val="60000"/>
                            <a:lumOff val="40000"/>
                            <a:tint val="23500"/>
                            <a:satMod val="160000"/>
                          </a:schemeClr>
                        </a:gs>
                      </a:gsLst>
                      <a:lin ang="13500000" scaled="1"/>
                      <a:tileRect/>
                    </a:gradFill>
                  </a:tcPr>
                </a:tc>
                <a:tc>
                  <a:txBody>
                    <a:bodyPr/>
                    <a:lstStyle/>
                    <a:p>
                      <a:pPr algn="ctr"/>
                      <a:endParaRPr lang="en-US" dirty="0"/>
                    </a:p>
                    <a:p>
                      <a:pPr algn="ctr"/>
                      <a:r>
                        <a:rPr lang="en-US" dirty="0"/>
                        <a:t>5.7e-121</a:t>
                      </a:r>
                      <a:endParaRPr lang="en-IN" dirty="0"/>
                    </a:p>
                  </a:txBody>
                  <a:tcPr>
                    <a:gradFill flip="none" rotWithShape="1">
                      <a:gsLst>
                        <a:gs pos="0">
                          <a:schemeClr val="bg2">
                            <a:lumMod val="60000"/>
                            <a:lumOff val="40000"/>
                            <a:tint val="66000"/>
                            <a:satMod val="160000"/>
                          </a:schemeClr>
                        </a:gs>
                        <a:gs pos="50000">
                          <a:schemeClr val="bg2">
                            <a:lumMod val="60000"/>
                            <a:lumOff val="40000"/>
                            <a:tint val="44500"/>
                            <a:satMod val="160000"/>
                          </a:schemeClr>
                        </a:gs>
                        <a:gs pos="100000">
                          <a:schemeClr val="bg2">
                            <a:lumMod val="60000"/>
                            <a:lumOff val="40000"/>
                            <a:tint val="23500"/>
                            <a:satMod val="160000"/>
                          </a:schemeClr>
                        </a:gs>
                      </a:gsLst>
                      <a:lin ang="13500000" scaled="1"/>
                      <a:tileRect/>
                    </a:gradFill>
                  </a:tcPr>
                </a:tc>
                <a:tc>
                  <a:txBody>
                    <a:bodyPr/>
                    <a:lstStyle/>
                    <a:p>
                      <a:endParaRPr lang="en-US" dirty="0"/>
                    </a:p>
                    <a:p>
                      <a:pPr algn="ctr"/>
                      <a:r>
                        <a:rPr lang="en-US" dirty="0"/>
                        <a:t>0.001</a:t>
                      </a:r>
                      <a:endParaRPr lang="en-IN" dirty="0"/>
                    </a:p>
                  </a:txBody>
                  <a:tcPr>
                    <a:gradFill flip="none" rotWithShape="1">
                      <a:gsLst>
                        <a:gs pos="0">
                          <a:schemeClr val="bg2">
                            <a:lumMod val="60000"/>
                            <a:lumOff val="40000"/>
                            <a:tint val="66000"/>
                            <a:satMod val="160000"/>
                          </a:schemeClr>
                        </a:gs>
                        <a:gs pos="50000">
                          <a:schemeClr val="bg2">
                            <a:lumMod val="60000"/>
                            <a:lumOff val="40000"/>
                            <a:tint val="44500"/>
                            <a:satMod val="160000"/>
                          </a:schemeClr>
                        </a:gs>
                        <a:gs pos="100000">
                          <a:schemeClr val="bg2">
                            <a:lumMod val="60000"/>
                            <a:lumOff val="40000"/>
                            <a:tint val="23500"/>
                            <a:satMod val="160000"/>
                          </a:schemeClr>
                        </a:gs>
                      </a:gsLst>
                      <a:lin ang="13500000" scaled="1"/>
                      <a:tileRect/>
                    </a:gradFill>
                  </a:tcPr>
                </a:tc>
                <a:extLst>
                  <a:ext uri="{0D108BD9-81ED-4DB2-BD59-A6C34878D82A}">
                    <a16:rowId xmlns:a16="http://schemas.microsoft.com/office/drawing/2014/main" val="2527936038"/>
                  </a:ext>
                </a:extLst>
              </a:tr>
            </a:tbl>
          </a:graphicData>
        </a:graphic>
      </p:graphicFrame>
      <p:sp>
        <p:nvSpPr>
          <p:cNvPr id="6" name="TextBox 5">
            <a:extLst>
              <a:ext uri="{FF2B5EF4-FFF2-40B4-BE49-F238E27FC236}">
                <a16:creationId xmlns:a16="http://schemas.microsoft.com/office/drawing/2014/main" id="{5E16A955-A7AA-8B7C-5CCE-F9AF2B3A80F2}"/>
              </a:ext>
            </a:extLst>
          </p:cNvPr>
          <p:cNvSpPr txBox="1"/>
          <p:nvPr/>
        </p:nvSpPr>
        <p:spPr>
          <a:xfrm>
            <a:off x="876925" y="1232123"/>
            <a:ext cx="3695075" cy="2739211"/>
          </a:xfrm>
          <a:prstGeom prst="rect">
            <a:avLst/>
          </a:prstGeom>
          <a:noFill/>
        </p:spPr>
        <p:txBody>
          <a:bodyPr wrap="square" rtlCol="0">
            <a:spAutoFit/>
          </a:bodyPr>
          <a:lstStyle/>
          <a:p>
            <a:r>
              <a:rPr lang="en-IN" b="1" dirty="0"/>
              <a:t>ANOVA:</a:t>
            </a:r>
          </a:p>
          <a:p>
            <a:pPr marL="171450" indent="-171450">
              <a:buFont typeface="Wingdings" panose="05000000000000000000" pitchFamily="2" charset="2"/>
              <a:buChar char="§"/>
            </a:pPr>
            <a:r>
              <a:rPr lang="en-US" sz="1200" dirty="0">
                <a:latin typeface="+mn-lt"/>
              </a:rPr>
              <a:t>Determines if there are statistically significant differences in the target variable (</a:t>
            </a:r>
            <a:r>
              <a:rPr lang="en-US" sz="1200" i="1" dirty="0" err="1">
                <a:latin typeface="+mn-lt"/>
              </a:rPr>
              <a:t>Purchase_grams_wtd</a:t>
            </a:r>
            <a:r>
              <a:rPr lang="en-US" sz="1200" dirty="0">
                <a:latin typeface="+mn-lt"/>
              </a:rPr>
              <a:t>) across different categorical groups (</a:t>
            </a:r>
            <a:r>
              <a:rPr lang="en-US" sz="1200" i="1" dirty="0" err="1">
                <a:latin typeface="+mn-lt"/>
              </a:rPr>
              <a:t>EFPG_name</a:t>
            </a:r>
            <a:r>
              <a:rPr lang="en-US" sz="1200" i="1" dirty="0">
                <a:latin typeface="+mn-lt"/>
              </a:rPr>
              <a:t> </a:t>
            </a:r>
            <a:r>
              <a:rPr lang="en-US" sz="1200" dirty="0">
                <a:latin typeface="+mn-lt"/>
              </a:rPr>
              <a:t>and </a:t>
            </a:r>
            <a:r>
              <a:rPr lang="en-US" sz="1200" i="1" dirty="0">
                <a:latin typeface="+mn-lt"/>
              </a:rPr>
              <a:t>Metroregion_name</a:t>
            </a:r>
            <a:r>
              <a:rPr lang="en-US" sz="1200" dirty="0">
                <a:latin typeface="+mn-lt"/>
              </a:rPr>
              <a:t>).</a:t>
            </a:r>
          </a:p>
          <a:p>
            <a:pPr marL="171450" indent="-171450">
              <a:buFont typeface="Wingdings" panose="05000000000000000000" pitchFamily="2" charset="2"/>
              <a:buChar char="§"/>
            </a:pPr>
            <a:r>
              <a:rPr lang="en-US" sz="1200" dirty="0">
                <a:latin typeface="+mn-lt"/>
              </a:rPr>
              <a:t>Helps identify the influence of categorical variables on demand trends.</a:t>
            </a:r>
            <a:endParaRPr lang="en-US" sz="1200" b="1" dirty="0">
              <a:latin typeface="+mn-lt"/>
            </a:endParaRPr>
          </a:p>
          <a:p>
            <a:r>
              <a:rPr lang="en-US" b="1" dirty="0"/>
              <a:t>Implications:</a:t>
            </a:r>
          </a:p>
          <a:p>
            <a:pPr marL="285750" indent="-285750">
              <a:buFont typeface="Wingdings" panose="05000000000000000000" pitchFamily="2" charset="2"/>
              <a:buChar char="§"/>
            </a:pPr>
            <a:r>
              <a:rPr lang="en-US" sz="1200" dirty="0">
                <a:latin typeface="+mn-lt"/>
              </a:rPr>
              <a:t>Both food categories and metro regions are critical predictors for demand trends.</a:t>
            </a:r>
          </a:p>
          <a:p>
            <a:pPr marL="285750" indent="-285750">
              <a:buFont typeface="Wingdings" panose="05000000000000000000" pitchFamily="2" charset="2"/>
              <a:buChar char="§"/>
            </a:pPr>
            <a:r>
              <a:rPr lang="en-US" sz="1200" dirty="0">
                <a:latin typeface="+mn-lt"/>
              </a:rPr>
              <a:t>These results validate the inclusion of </a:t>
            </a:r>
            <a:r>
              <a:rPr lang="en-US" sz="1200" i="1" dirty="0" err="1">
                <a:latin typeface="+mn-lt"/>
              </a:rPr>
              <a:t>EFPG_name</a:t>
            </a:r>
            <a:r>
              <a:rPr lang="en-US" sz="1200" i="1" dirty="0">
                <a:latin typeface="+mn-lt"/>
              </a:rPr>
              <a:t> </a:t>
            </a:r>
            <a:r>
              <a:rPr lang="en-US" sz="1200" dirty="0">
                <a:latin typeface="+mn-lt"/>
              </a:rPr>
              <a:t>and </a:t>
            </a:r>
            <a:r>
              <a:rPr lang="en-US" sz="1200" i="1" dirty="0">
                <a:latin typeface="+mn-lt"/>
              </a:rPr>
              <a:t>Metroregion_name </a:t>
            </a:r>
            <a:r>
              <a:rPr lang="en-US" sz="1200" dirty="0">
                <a:latin typeface="+mn-lt"/>
              </a:rPr>
              <a:t>as key features in machine learning models.</a:t>
            </a:r>
            <a:endParaRPr lang="en-IN" sz="1200" dirty="0">
              <a:latin typeface="+mn-lt"/>
            </a:endParaRPr>
          </a:p>
        </p:txBody>
      </p:sp>
    </p:spTree>
    <p:extLst>
      <p:ext uri="{BB962C8B-B14F-4D97-AF65-F5344CB8AC3E}">
        <p14:creationId xmlns:p14="http://schemas.microsoft.com/office/powerpoint/2010/main" val="1965711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59"/>
          <p:cNvSpPr txBox="1">
            <a:spLocks noGrp="1"/>
          </p:cNvSpPr>
          <p:nvPr>
            <p:ph type="subTitle" idx="1"/>
          </p:nvPr>
        </p:nvSpPr>
        <p:spPr>
          <a:xfrm>
            <a:off x="709096" y="374755"/>
            <a:ext cx="7857783" cy="584616"/>
          </a:xfrm>
          <a:prstGeom prst="rect">
            <a:avLst/>
          </a:prstGeom>
        </p:spPr>
        <p:txBody>
          <a:bodyPr spcFirstLastPara="1" wrap="square" lIns="91425" tIns="91425" rIns="91425" bIns="91425" anchor="t" anchorCtr="0">
            <a:noAutofit/>
          </a:bodyPr>
          <a:lstStyle/>
          <a:p>
            <a:r>
              <a:rPr lang="en-US" sz="2000" b="1" dirty="0">
                <a:latin typeface="+mj-lt"/>
              </a:rPr>
              <a:t>Research Questions</a:t>
            </a:r>
            <a:endParaRPr lang="en-GB" sz="2000" b="1" dirty="0">
              <a:latin typeface="+mj-lt"/>
            </a:endParaRPr>
          </a:p>
        </p:txBody>
      </p:sp>
      <p:sp>
        <p:nvSpPr>
          <p:cNvPr id="6" name="TextBox 5">
            <a:extLst>
              <a:ext uri="{FF2B5EF4-FFF2-40B4-BE49-F238E27FC236}">
                <a16:creationId xmlns:a16="http://schemas.microsoft.com/office/drawing/2014/main" id="{5E16A955-A7AA-8B7C-5CCE-F9AF2B3A80F2}"/>
              </a:ext>
            </a:extLst>
          </p:cNvPr>
          <p:cNvSpPr txBox="1"/>
          <p:nvPr/>
        </p:nvSpPr>
        <p:spPr>
          <a:xfrm>
            <a:off x="809262" y="959371"/>
            <a:ext cx="7525475" cy="2677656"/>
          </a:xfrm>
          <a:prstGeom prst="rect">
            <a:avLst/>
          </a:prstGeom>
          <a:noFill/>
        </p:spPr>
        <p:txBody>
          <a:bodyPr wrap="square" rtlCol="0">
            <a:spAutoFit/>
          </a:bodyPr>
          <a:lstStyle/>
          <a:p>
            <a:pPr marL="285750" indent="-285750" algn="just">
              <a:buFont typeface="Wingdings" panose="05000000000000000000" pitchFamily="2" charset="2"/>
              <a:buChar char="§"/>
            </a:pPr>
            <a:r>
              <a:rPr lang="en-US" dirty="0"/>
              <a:t>What seasonal and regional demand patterns can be identified for top food categories, and how can these patterns be used to forecast future consumption trends across U.S. metropolitan regions?</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How can demand forecasting  be used to optimize inventory management and minimize food waste for key food categories in U.S. food retailers? </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How can regional and socioeconomic conditions influence sales optimization for high-consumption food products in U.S. retail markets?</a:t>
            </a:r>
          </a:p>
          <a:p>
            <a:pPr marL="285750" indent="-285750" algn="just">
              <a:buFont typeface="Wingdings" panose="05000000000000000000" pitchFamily="2" charset="2"/>
              <a:buChar char="§"/>
            </a:pPr>
            <a:endParaRPr lang="en-US" dirty="0"/>
          </a:p>
          <a:p>
            <a:pPr marL="285750" indent="-285750" algn="just">
              <a:buFont typeface="Wingdings" panose="05000000000000000000" pitchFamily="2" charset="2"/>
              <a:buChar char="§"/>
            </a:pPr>
            <a:r>
              <a:rPr lang="en-US" dirty="0"/>
              <a:t>How can price elasticity of demand be quantified for key high-spend and high consumption food categories? </a:t>
            </a:r>
            <a:endParaRPr lang="en-IN" dirty="0">
              <a:latin typeface="+mn-lt"/>
            </a:endParaRPr>
          </a:p>
        </p:txBody>
      </p:sp>
    </p:spTree>
    <p:extLst>
      <p:ext uri="{BB962C8B-B14F-4D97-AF65-F5344CB8AC3E}">
        <p14:creationId xmlns:p14="http://schemas.microsoft.com/office/powerpoint/2010/main" val="1245904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8" name="TextBox 7">
            <a:extLst>
              <a:ext uri="{FF2B5EF4-FFF2-40B4-BE49-F238E27FC236}">
                <a16:creationId xmlns:a16="http://schemas.microsoft.com/office/drawing/2014/main" id="{92F85782-69C8-D13D-C51E-E24C0279B76B}"/>
              </a:ext>
            </a:extLst>
          </p:cNvPr>
          <p:cNvSpPr txBox="1"/>
          <p:nvPr/>
        </p:nvSpPr>
        <p:spPr>
          <a:xfrm>
            <a:off x="0" y="208800"/>
            <a:ext cx="9144000" cy="523220"/>
          </a:xfrm>
          <a:prstGeom prst="rect">
            <a:avLst/>
          </a:prstGeom>
          <a:noFill/>
        </p:spPr>
        <p:txBody>
          <a:bodyPr wrap="square" rtlCol="0">
            <a:spAutoFit/>
          </a:bodyPr>
          <a:lstStyle/>
          <a:p>
            <a:pPr algn="ctr"/>
            <a:r>
              <a:rPr lang="en-US" sz="2800" b="1" dirty="0">
                <a:latin typeface="+mj-lt"/>
              </a:rPr>
              <a:t>SEASONALITY</a:t>
            </a:r>
            <a:endParaRPr lang="en-IN" sz="2800" b="1" dirty="0">
              <a:latin typeface="+mj-lt"/>
            </a:endParaRPr>
          </a:p>
        </p:txBody>
      </p:sp>
      <p:sp>
        <p:nvSpPr>
          <p:cNvPr id="4" name="TextBox 3">
            <a:extLst>
              <a:ext uri="{FF2B5EF4-FFF2-40B4-BE49-F238E27FC236}">
                <a16:creationId xmlns:a16="http://schemas.microsoft.com/office/drawing/2014/main" id="{062A59A4-2FE3-2276-6675-F10A666753DB}"/>
              </a:ext>
            </a:extLst>
          </p:cNvPr>
          <p:cNvSpPr txBox="1"/>
          <p:nvPr/>
        </p:nvSpPr>
        <p:spPr>
          <a:xfrm>
            <a:off x="928800" y="856800"/>
            <a:ext cx="7329599" cy="2862322"/>
          </a:xfrm>
          <a:prstGeom prst="rect">
            <a:avLst/>
          </a:prstGeom>
          <a:noFill/>
        </p:spPr>
        <p:txBody>
          <a:bodyPr wrap="square" rtlCol="0">
            <a:spAutoFit/>
          </a:bodyPr>
          <a:lstStyle/>
          <a:p>
            <a:r>
              <a:rPr lang="en-IN" b="1" dirty="0"/>
              <a:t>Seasonality</a:t>
            </a:r>
            <a:r>
              <a:rPr lang="en-IN" dirty="0"/>
              <a:t>:</a:t>
            </a:r>
          </a:p>
          <a:p>
            <a:pPr marL="171450" indent="-171450" algn="just">
              <a:buFont typeface="Wingdings" panose="05000000000000000000" pitchFamily="2" charset="2"/>
              <a:buChar char="§"/>
            </a:pPr>
            <a:r>
              <a:rPr lang="en-US" dirty="0"/>
              <a:t>Recurring patterns or trends in demand across different times of the year, influenced by seasons.</a:t>
            </a:r>
          </a:p>
          <a:p>
            <a:pPr marL="171450" indent="-171450" algn="just">
              <a:buFont typeface="Wingdings" panose="05000000000000000000" pitchFamily="2" charset="2"/>
              <a:buChar char="§"/>
            </a:pPr>
            <a:endParaRPr lang="en-US" dirty="0"/>
          </a:p>
          <a:p>
            <a:pPr marL="171450" indent="-171450" algn="just">
              <a:buFont typeface="Wingdings" panose="05000000000000000000" pitchFamily="2" charset="2"/>
              <a:buChar char="§"/>
            </a:pPr>
            <a:r>
              <a:rPr lang="en-US" dirty="0"/>
              <a:t>To identify and analyze seasonal variations in consumer purchases to optimize inventory, marketing, and pricing strategies.</a:t>
            </a:r>
          </a:p>
          <a:p>
            <a:pPr marL="171450" indent="-171450" algn="just">
              <a:buFont typeface="Wingdings" panose="05000000000000000000" pitchFamily="2" charset="2"/>
              <a:buChar char="§"/>
            </a:pPr>
            <a:endParaRPr lang="en-US" dirty="0"/>
          </a:p>
          <a:p>
            <a:pPr marL="171450" indent="-171450" algn="just">
              <a:buFont typeface="Wingdings" panose="05000000000000000000" pitchFamily="2" charset="2"/>
              <a:buChar char="§"/>
            </a:pPr>
            <a:r>
              <a:rPr lang="en-US" dirty="0"/>
              <a:t>Examined purchase trends across metro regions for key product categories, segmented by seasons.</a:t>
            </a:r>
          </a:p>
          <a:p>
            <a:pPr algn="just"/>
            <a:endParaRPr lang="en-US" dirty="0"/>
          </a:p>
          <a:p>
            <a:pPr marL="171450" indent="-171450" algn="just">
              <a:buFont typeface="Wingdings" panose="05000000000000000000" pitchFamily="2" charset="2"/>
              <a:buChar char="§"/>
            </a:pPr>
            <a:r>
              <a:rPr lang="en-US" dirty="0"/>
              <a:t>Seasonal demand variations reveal significant opportunities for tailored interventions in high-consumption periods.</a:t>
            </a:r>
          </a:p>
          <a:p>
            <a:endParaRPr lang="en-IN" sz="1200" dirty="0"/>
          </a:p>
        </p:txBody>
      </p:sp>
    </p:spTree>
    <p:extLst>
      <p:ext uri="{BB962C8B-B14F-4D97-AF65-F5344CB8AC3E}">
        <p14:creationId xmlns:p14="http://schemas.microsoft.com/office/powerpoint/2010/main" val="6919216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35"/>
          <p:cNvSpPr txBox="1">
            <a:spLocks noGrp="1"/>
          </p:cNvSpPr>
          <p:nvPr>
            <p:ph type="subTitle" idx="3"/>
          </p:nvPr>
        </p:nvSpPr>
        <p:spPr>
          <a:xfrm>
            <a:off x="4908104" y="3158889"/>
            <a:ext cx="4118135" cy="1665111"/>
          </a:xfrm>
          <a:prstGeom prst="rect">
            <a:avLst/>
          </a:prstGeom>
        </p:spPr>
        <p:txBody>
          <a:bodyPr spcFirstLastPara="1" wrap="square" lIns="91425" tIns="91425" rIns="91425" bIns="91425" anchor="t" anchorCtr="0">
            <a:noAutofit/>
          </a:bodyPr>
          <a:lstStyle/>
          <a:p>
            <a:r>
              <a:rPr lang="en-US" sz="1100" b="1" dirty="0"/>
              <a:t>All Other Caloric Beverages:</a:t>
            </a:r>
          </a:p>
          <a:p>
            <a:pPr>
              <a:buFont typeface="Wingdings" panose="05000000000000000000" pitchFamily="2" charset="2"/>
              <a:buChar char="§"/>
            </a:pPr>
            <a:r>
              <a:rPr lang="en-US" sz="1100" dirty="0"/>
              <a:t>Peaks in Summer, reflecting increased outdoor activities and heat-related consumption.</a:t>
            </a:r>
          </a:p>
          <a:p>
            <a:pPr>
              <a:buFont typeface="Wingdings" panose="05000000000000000000" pitchFamily="2" charset="2"/>
              <a:buChar char="§"/>
            </a:pPr>
            <a:r>
              <a:rPr lang="en-US" sz="1100" dirty="0"/>
              <a:t>Moderate demand in other seasons.</a:t>
            </a:r>
          </a:p>
          <a:p>
            <a:pPr>
              <a:buFont typeface="Wingdings" panose="05000000000000000000" pitchFamily="2" charset="2"/>
              <a:buChar char="§"/>
            </a:pPr>
            <a:r>
              <a:rPr lang="en-US" sz="1100" dirty="0"/>
              <a:t>New York-Newark-Jersey City NY-NJ-PA leads in</a:t>
            </a:r>
          </a:p>
          <a:p>
            <a:pPr>
              <a:buFont typeface="Wingdings" panose="05000000000000000000" pitchFamily="2" charset="2"/>
              <a:buChar char="§"/>
            </a:pPr>
            <a:r>
              <a:rPr lang="en-US" sz="1100" dirty="0"/>
              <a:t>purchases because of its higher population.</a:t>
            </a:r>
          </a:p>
          <a:p>
            <a:pPr>
              <a:buFont typeface="Wingdings" panose="05000000000000000000" pitchFamily="2" charset="2"/>
              <a:buChar char="§"/>
            </a:pPr>
            <a:r>
              <a:rPr lang="en-US" sz="1100" dirty="0"/>
              <a:t>Other notable regions: Chicago-Naperville-Elgin IL-IN-WI</a:t>
            </a:r>
          </a:p>
          <a:p>
            <a:pPr>
              <a:buFont typeface="Wingdings" panose="05000000000000000000" pitchFamily="2" charset="2"/>
              <a:buChar char="§"/>
            </a:pPr>
            <a:r>
              <a:rPr lang="en-US" sz="1100" dirty="0"/>
              <a:t>and Los Angeles-Long Beach-Anaheim CA.</a:t>
            </a:r>
          </a:p>
        </p:txBody>
      </p:sp>
      <p:sp>
        <p:nvSpPr>
          <p:cNvPr id="935" name="Google Shape;935;p35"/>
          <p:cNvSpPr txBox="1">
            <a:spLocks noGrp="1"/>
          </p:cNvSpPr>
          <p:nvPr>
            <p:ph type="subTitle" idx="4"/>
          </p:nvPr>
        </p:nvSpPr>
        <p:spPr>
          <a:xfrm>
            <a:off x="466577" y="3240961"/>
            <a:ext cx="4177423" cy="1532639"/>
          </a:xfrm>
          <a:prstGeom prst="rect">
            <a:avLst/>
          </a:prstGeom>
        </p:spPr>
        <p:txBody>
          <a:bodyPr spcFirstLastPara="1" wrap="square" lIns="91425" tIns="91425" rIns="91425" bIns="91425" anchor="t" anchorCtr="0">
            <a:noAutofit/>
          </a:bodyPr>
          <a:lstStyle/>
          <a:p>
            <a:r>
              <a:rPr lang="en-IN" sz="1100" b="1" dirty="0">
                <a:latin typeface="+mn-lt"/>
              </a:rPr>
              <a:t>Alcohol:</a:t>
            </a:r>
          </a:p>
          <a:p>
            <a:pPr>
              <a:buFont typeface="Wingdings" panose="05000000000000000000" pitchFamily="2" charset="2"/>
              <a:buChar char="§"/>
            </a:pPr>
            <a:r>
              <a:rPr lang="en-IN" sz="1100" dirty="0">
                <a:latin typeface="+mn-lt"/>
              </a:rPr>
              <a:t>High demand in Summer , driven by holidays and celebrations.</a:t>
            </a:r>
          </a:p>
          <a:p>
            <a:pPr>
              <a:buFont typeface="Wingdings" panose="05000000000000000000" pitchFamily="2" charset="2"/>
              <a:buChar char="§"/>
            </a:pPr>
            <a:r>
              <a:rPr lang="en-IN" sz="1100" dirty="0">
                <a:latin typeface="+mn-lt"/>
              </a:rPr>
              <a:t>Relatively lower volumes in Winter and Spring.</a:t>
            </a:r>
          </a:p>
          <a:p>
            <a:pPr>
              <a:buFont typeface="Wingdings" panose="05000000000000000000" pitchFamily="2" charset="2"/>
              <a:buChar char="§"/>
            </a:pPr>
            <a:r>
              <a:rPr lang="en-IN" sz="1100" dirty="0">
                <a:latin typeface="+mn-lt"/>
              </a:rPr>
              <a:t>Los Angeles-Long Beach-Anaheim-CA consistently shows the highest demand.</a:t>
            </a:r>
          </a:p>
        </p:txBody>
      </p:sp>
      <p:sp>
        <p:nvSpPr>
          <p:cNvPr id="937" name="Google Shape;937;p35"/>
          <p:cNvSpPr txBox="1">
            <a:spLocks noGrp="1"/>
          </p:cNvSpPr>
          <p:nvPr>
            <p:ph type="title" idx="6"/>
          </p:nvPr>
        </p:nvSpPr>
        <p:spPr>
          <a:xfrm>
            <a:off x="4755111" y="2624161"/>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39" name="Google Shape;939;p35"/>
          <p:cNvSpPr txBox="1">
            <a:spLocks noGrp="1"/>
          </p:cNvSpPr>
          <p:nvPr>
            <p:ph type="title" idx="8"/>
          </p:nvPr>
        </p:nvSpPr>
        <p:spPr>
          <a:xfrm>
            <a:off x="713225" y="2624161"/>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46" name="Google Shape;946;p35"/>
          <p:cNvSpPr txBox="1">
            <a:spLocks noGrp="1"/>
          </p:cNvSpPr>
          <p:nvPr>
            <p:ph type="subTitle" idx="18"/>
          </p:nvPr>
        </p:nvSpPr>
        <p:spPr>
          <a:xfrm>
            <a:off x="5656310" y="2773690"/>
            <a:ext cx="2955673"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Need for Data-Driven Insights</a:t>
            </a:r>
            <a:endParaRPr lang="en-US" sz="1600" dirty="0"/>
          </a:p>
        </p:txBody>
      </p:sp>
      <p:sp>
        <p:nvSpPr>
          <p:cNvPr id="947" name="Google Shape;947;p35"/>
          <p:cNvSpPr txBox="1">
            <a:spLocks noGrp="1"/>
          </p:cNvSpPr>
          <p:nvPr>
            <p:ph type="subTitle" idx="19"/>
          </p:nvPr>
        </p:nvSpPr>
        <p:spPr>
          <a:xfrm>
            <a:off x="1600091" y="2698178"/>
            <a:ext cx="3310574" cy="4607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Seasonal &amp; Regional Fluctuations</a:t>
            </a:r>
            <a:endParaRPr lang="en-US" sz="1600" dirty="0"/>
          </a:p>
        </p:txBody>
      </p:sp>
      <p:pic>
        <p:nvPicPr>
          <p:cNvPr id="14" name="Picture 2">
            <a:extLst>
              <a:ext uri="{FF2B5EF4-FFF2-40B4-BE49-F238E27FC236}">
                <a16:creationId xmlns:a16="http://schemas.microsoft.com/office/drawing/2014/main" id="{487864CD-FC40-F5AB-7967-4D58C70FFB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619" y="50400"/>
            <a:ext cx="4635195" cy="319056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63C605CD-5715-2B70-107B-96029B7B6A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7814" y="50400"/>
            <a:ext cx="4336186" cy="3190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2635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35"/>
          <p:cNvSpPr txBox="1">
            <a:spLocks noGrp="1"/>
          </p:cNvSpPr>
          <p:nvPr>
            <p:ph type="subTitle" idx="3"/>
          </p:nvPr>
        </p:nvSpPr>
        <p:spPr>
          <a:xfrm>
            <a:off x="4334401" y="3320004"/>
            <a:ext cx="3952800" cy="1665111"/>
          </a:xfrm>
          <a:prstGeom prst="rect">
            <a:avLst/>
          </a:prstGeom>
        </p:spPr>
        <p:txBody>
          <a:bodyPr spcFirstLastPara="1" wrap="square" lIns="91425" tIns="91425" rIns="91425" bIns="91425" anchor="t" anchorCtr="0">
            <a:noAutofit/>
          </a:bodyPr>
          <a:lstStyle/>
          <a:p>
            <a:r>
              <a:rPr lang="en-US" sz="1200" b="1" dirty="0">
                <a:latin typeface="+mn-lt"/>
              </a:rPr>
              <a:t>Beef, Pork, Lamb, Veal, and Game (Fresh)</a:t>
            </a:r>
          </a:p>
          <a:p>
            <a:pPr>
              <a:buFont typeface="Wingdings" panose="05000000000000000000" pitchFamily="2" charset="2"/>
              <a:buChar char="§"/>
            </a:pPr>
            <a:r>
              <a:rPr lang="en-US" sz="1200" dirty="0">
                <a:latin typeface="+mn-lt"/>
              </a:rPr>
              <a:t>Steady demand during other seasons, with slight dips in fall.</a:t>
            </a:r>
          </a:p>
          <a:p>
            <a:pPr>
              <a:buFont typeface="Wingdings" panose="05000000000000000000" pitchFamily="2" charset="2"/>
              <a:buChar char="§"/>
            </a:pPr>
            <a:r>
              <a:rPr lang="en-US" sz="1200" dirty="0">
                <a:latin typeface="+mn-lt"/>
              </a:rPr>
              <a:t>Higher demand for fresh meats during holidays and colder months for roasts and stews.</a:t>
            </a:r>
          </a:p>
        </p:txBody>
      </p:sp>
      <p:sp>
        <p:nvSpPr>
          <p:cNvPr id="935" name="Google Shape;935;p35"/>
          <p:cNvSpPr txBox="1">
            <a:spLocks noGrp="1"/>
          </p:cNvSpPr>
          <p:nvPr>
            <p:ph type="subTitle" idx="4"/>
          </p:nvPr>
        </p:nvSpPr>
        <p:spPr>
          <a:xfrm>
            <a:off x="452177" y="3320004"/>
            <a:ext cx="3543823" cy="1532639"/>
          </a:xfrm>
          <a:prstGeom prst="rect">
            <a:avLst/>
          </a:prstGeom>
        </p:spPr>
        <p:txBody>
          <a:bodyPr spcFirstLastPara="1" wrap="square" lIns="91425" tIns="91425" rIns="91425" bIns="91425" anchor="t" anchorCtr="0">
            <a:noAutofit/>
          </a:bodyPr>
          <a:lstStyle/>
          <a:p>
            <a:r>
              <a:rPr lang="en-US" sz="1200" b="1" dirty="0">
                <a:latin typeface="+mn-lt"/>
              </a:rPr>
              <a:t>Bacon, Sausage, and Lunch Meats</a:t>
            </a:r>
          </a:p>
          <a:p>
            <a:pPr>
              <a:buFont typeface="Wingdings" panose="05000000000000000000" pitchFamily="2" charset="2"/>
              <a:buChar char="§"/>
            </a:pPr>
            <a:r>
              <a:rPr lang="en-US" sz="1200" dirty="0">
                <a:latin typeface="+mn-lt"/>
              </a:rPr>
              <a:t>High demand in Winter, suggesting increased usage in hearty breakfasts and comfort foods.</a:t>
            </a:r>
          </a:p>
          <a:p>
            <a:pPr>
              <a:buFont typeface="Wingdings" panose="05000000000000000000" pitchFamily="2" charset="2"/>
              <a:buChar char="§"/>
            </a:pPr>
            <a:r>
              <a:rPr lang="en-US" sz="1200" dirty="0">
                <a:latin typeface="+mn-lt"/>
              </a:rPr>
              <a:t>Lower demand during Summer, possibly due to fewer cooked meals at home.</a:t>
            </a:r>
          </a:p>
        </p:txBody>
      </p:sp>
      <p:pic>
        <p:nvPicPr>
          <p:cNvPr id="10" name="Picture 2">
            <a:extLst>
              <a:ext uri="{FF2B5EF4-FFF2-40B4-BE49-F238E27FC236}">
                <a16:creationId xmlns:a16="http://schemas.microsoft.com/office/drawing/2014/main" id="{EDD074CB-0843-8A8D-14AE-F629A6A738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55" y="158384"/>
            <a:ext cx="4516645" cy="29016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CA1A321-673F-B233-D213-3E83D1F4E0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5200" y="158384"/>
            <a:ext cx="4747046" cy="290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3210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1027" name="Picture 3">
            <a:extLst>
              <a:ext uri="{FF2B5EF4-FFF2-40B4-BE49-F238E27FC236}">
                <a16:creationId xmlns:a16="http://schemas.microsoft.com/office/drawing/2014/main" id="{09F74C16-C9F4-B7EB-E7B7-1450AA0CD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267" y="1313392"/>
            <a:ext cx="4893733" cy="201400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B31F950-7519-EB05-106C-6BA016E1C557}"/>
              </a:ext>
            </a:extLst>
          </p:cNvPr>
          <p:cNvSpPr txBox="1"/>
          <p:nvPr/>
        </p:nvSpPr>
        <p:spPr>
          <a:xfrm>
            <a:off x="931335" y="555423"/>
            <a:ext cx="7647400" cy="553998"/>
          </a:xfrm>
          <a:prstGeom prst="rect">
            <a:avLst/>
          </a:prstGeom>
          <a:noFill/>
        </p:spPr>
        <p:txBody>
          <a:bodyPr wrap="square">
            <a:spAutoFit/>
          </a:bodyPr>
          <a:lstStyle/>
          <a:p>
            <a:pPr algn="ctr"/>
            <a:r>
              <a:rPr kumimoji="0" lang="en-US" sz="3000" b="1" i="0" u="none" strike="noStrike" kern="0" cap="all" spc="0" normalizeH="0" baseline="0" noProof="0" dirty="0">
                <a:ln>
                  <a:noFill/>
                </a:ln>
                <a:solidFill>
                  <a:srgbClr val="1F272D"/>
                </a:solidFill>
                <a:effectLst/>
                <a:uLnTx/>
                <a:uFillTx/>
                <a:latin typeface="Roboto" panose="02000000000000000000" pitchFamily="2" charset="0"/>
                <a:ea typeface="Roboto" panose="02000000000000000000" pitchFamily="2" charset="0"/>
                <a:cs typeface="Roboto" panose="02000000000000000000" pitchFamily="2" charset="0"/>
                <a:sym typeface="Roboto"/>
              </a:rPr>
              <a:t>Introduction</a:t>
            </a:r>
            <a:endParaRPr lang="en-IN" sz="3000" dirty="0">
              <a:latin typeface="Roboto" panose="02000000000000000000" pitchFamily="2" charset="0"/>
              <a:ea typeface="Roboto" panose="02000000000000000000" pitchFamily="2" charset="0"/>
              <a:cs typeface="Roboto" panose="02000000000000000000" pitchFamily="2" charset="0"/>
            </a:endParaRPr>
          </a:p>
        </p:txBody>
      </p:sp>
      <p:sp>
        <p:nvSpPr>
          <p:cNvPr id="14" name="TextBox 13">
            <a:extLst>
              <a:ext uri="{FF2B5EF4-FFF2-40B4-BE49-F238E27FC236}">
                <a16:creationId xmlns:a16="http://schemas.microsoft.com/office/drawing/2014/main" id="{14EC70F9-71C7-E8D6-0FEB-742E499FFB27}"/>
              </a:ext>
            </a:extLst>
          </p:cNvPr>
          <p:cNvSpPr txBox="1"/>
          <p:nvPr/>
        </p:nvSpPr>
        <p:spPr>
          <a:xfrm>
            <a:off x="931335" y="1313392"/>
            <a:ext cx="3208866" cy="2893100"/>
          </a:xfrm>
          <a:prstGeom prst="rect">
            <a:avLst/>
          </a:prstGeom>
          <a:noFill/>
        </p:spPr>
        <p:txBody>
          <a:bodyPr wrap="square" rtlCol="0">
            <a:spAutoFit/>
          </a:bodyPr>
          <a:lstStyle/>
          <a:p>
            <a:pPr marL="285750" indent="-285750">
              <a:buFont typeface="Wingdings" panose="05000000000000000000" pitchFamily="2" charset="2"/>
              <a:buChar char="§"/>
            </a:pPr>
            <a:r>
              <a:rPr lang="en-US" dirty="0"/>
              <a:t>Businesses face a complex challenge in balancing the delicate relationship between demand and pricing. </a:t>
            </a:r>
          </a:p>
          <a:p>
            <a:pPr marL="285750" indent="-285750">
              <a:buFont typeface="Wingdings" panose="05000000000000000000" pitchFamily="2" charset="2"/>
              <a:buChar char="§"/>
            </a:pPr>
            <a:r>
              <a:rPr lang="en-US" dirty="0"/>
              <a:t>On one hand, pricing impacts customer demand directly, while on the other, demand determines inventory management and profitability.</a:t>
            </a:r>
          </a:p>
          <a:p>
            <a:pPr marL="285750" indent="-285750">
              <a:buFont typeface="Wingdings" panose="05000000000000000000" pitchFamily="2" charset="2"/>
              <a:buChar char="§"/>
            </a:pPr>
            <a:r>
              <a:rPr lang="en-US" dirty="0"/>
              <a:t>Missteps in balancing these two can disrupt operations, affect customer satisfaction, and hurt overall revenue.</a:t>
            </a:r>
            <a:endParaRPr lang="en-IN" dirty="0"/>
          </a:p>
        </p:txBody>
      </p:sp>
    </p:spTree>
    <p:extLst>
      <p:ext uri="{BB962C8B-B14F-4D97-AF65-F5344CB8AC3E}">
        <p14:creationId xmlns:p14="http://schemas.microsoft.com/office/powerpoint/2010/main" val="17236900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35"/>
          <p:cNvSpPr txBox="1">
            <a:spLocks noGrp="1"/>
          </p:cNvSpPr>
          <p:nvPr>
            <p:ph type="subTitle" idx="3"/>
          </p:nvPr>
        </p:nvSpPr>
        <p:spPr>
          <a:xfrm>
            <a:off x="4572000" y="3320004"/>
            <a:ext cx="3952800" cy="1665111"/>
          </a:xfrm>
          <a:prstGeom prst="rect">
            <a:avLst/>
          </a:prstGeom>
        </p:spPr>
        <p:txBody>
          <a:bodyPr spcFirstLastPara="1" wrap="square" lIns="91425" tIns="91425" rIns="91425" bIns="91425" anchor="t" anchorCtr="0">
            <a:noAutofit/>
          </a:bodyPr>
          <a:lstStyle/>
          <a:p>
            <a:r>
              <a:rPr lang="en-IN" sz="1200" b="1" dirty="0">
                <a:latin typeface="+mn-lt"/>
              </a:rPr>
              <a:t>Low-Calorie Beverages:</a:t>
            </a:r>
            <a:endParaRPr lang="en-US" sz="1200" b="1" dirty="0">
              <a:latin typeface="+mn-lt"/>
            </a:endParaRPr>
          </a:p>
          <a:p>
            <a:pPr>
              <a:buFont typeface="Wingdings" panose="05000000000000000000" pitchFamily="2" charset="2"/>
              <a:buChar char="§"/>
            </a:pPr>
            <a:r>
              <a:rPr lang="en-US" sz="1200" dirty="0">
                <a:latin typeface="+mn-lt"/>
              </a:rPr>
              <a:t>Increased focus on health and hydration during hot weather.</a:t>
            </a:r>
          </a:p>
          <a:p>
            <a:pPr>
              <a:buFont typeface="Wingdings" panose="05000000000000000000" pitchFamily="2" charset="2"/>
              <a:buChar char="§"/>
            </a:pPr>
            <a:r>
              <a:rPr lang="en-IN" sz="1200" dirty="0">
                <a:latin typeface="+mn-lt"/>
              </a:rPr>
              <a:t>Noticeable Summer peaks</a:t>
            </a:r>
          </a:p>
        </p:txBody>
      </p:sp>
      <p:sp>
        <p:nvSpPr>
          <p:cNvPr id="935" name="Google Shape;935;p35"/>
          <p:cNvSpPr txBox="1">
            <a:spLocks noGrp="1"/>
          </p:cNvSpPr>
          <p:nvPr>
            <p:ph type="subTitle" idx="4"/>
          </p:nvPr>
        </p:nvSpPr>
        <p:spPr>
          <a:xfrm>
            <a:off x="452177" y="3320004"/>
            <a:ext cx="3543823" cy="1532639"/>
          </a:xfrm>
          <a:prstGeom prst="rect">
            <a:avLst/>
          </a:prstGeom>
        </p:spPr>
        <p:txBody>
          <a:bodyPr spcFirstLastPara="1" wrap="square" lIns="91425" tIns="91425" rIns="91425" bIns="91425" anchor="t" anchorCtr="0">
            <a:noAutofit/>
          </a:bodyPr>
          <a:lstStyle/>
          <a:p>
            <a:r>
              <a:rPr lang="en-US" sz="1200" b="1" dirty="0">
                <a:latin typeface="+mn-lt"/>
              </a:rPr>
              <a:t>Cream and cream cheese:</a:t>
            </a:r>
          </a:p>
          <a:p>
            <a:pPr>
              <a:buFont typeface="Wingdings" panose="05000000000000000000" pitchFamily="2" charset="2"/>
              <a:buChar char="§"/>
            </a:pPr>
            <a:r>
              <a:rPr lang="en-IN" sz="1200" dirty="0">
                <a:latin typeface="+mn-lt"/>
              </a:rPr>
              <a:t>Consistent demand year-round, with a notable peak in Winter.</a:t>
            </a:r>
          </a:p>
          <a:p>
            <a:pPr>
              <a:buFont typeface="Wingdings" panose="05000000000000000000" pitchFamily="2" charset="2"/>
              <a:buChar char="§"/>
            </a:pPr>
            <a:r>
              <a:rPr lang="en-IN" sz="1200" dirty="0">
                <a:latin typeface="+mn-lt"/>
              </a:rPr>
              <a:t>High Winter demand may be tied to holiday cooking, baking, and comfort foods.</a:t>
            </a:r>
          </a:p>
        </p:txBody>
      </p:sp>
      <p:pic>
        <p:nvPicPr>
          <p:cNvPr id="2" name="Picture 2">
            <a:extLst>
              <a:ext uri="{FF2B5EF4-FFF2-40B4-BE49-F238E27FC236}">
                <a16:creationId xmlns:a16="http://schemas.microsoft.com/office/drawing/2014/main" id="{FD9C10F4-B5E7-533C-35DE-A18681183E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297" y="158384"/>
            <a:ext cx="3992903" cy="29016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C1AF8A2-20BA-065B-79C0-EA56A9CDFE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58384"/>
            <a:ext cx="4447276" cy="2901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2225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35"/>
          <p:cNvSpPr txBox="1">
            <a:spLocks noGrp="1"/>
          </p:cNvSpPr>
          <p:nvPr>
            <p:ph type="subTitle" idx="3"/>
          </p:nvPr>
        </p:nvSpPr>
        <p:spPr>
          <a:xfrm>
            <a:off x="4572000" y="3320004"/>
            <a:ext cx="3952800" cy="1665111"/>
          </a:xfrm>
          <a:prstGeom prst="rect">
            <a:avLst/>
          </a:prstGeom>
        </p:spPr>
        <p:txBody>
          <a:bodyPr spcFirstLastPara="1" wrap="square" lIns="91425" tIns="91425" rIns="91425" bIns="91425" anchor="t" anchorCtr="0">
            <a:noAutofit/>
          </a:bodyPr>
          <a:lstStyle/>
          <a:p>
            <a:r>
              <a:rPr lang="en-US" sz="1200" b="1" dirty="0"/>
              <a:t>Frozen and Refrigerated Ready-to-Heat Foods:</a:t>
            </a:r>
          </a:p>
          <a:p>
            <a:pPr>
              <a:buFont typeface="Wingdings" panose="05000000000000000000" pitchFamily="2" charset="2"/>
              <a:buChar char="§"/>
            </a:pPr>
            <a:r>
              <a:rPr lang="en-US" sz="1200" dirty="0"/>
              <a:t>Increased demand for convenient meal options during colder months.</a:t>
            </a:r>
            <a:endParaRPr lang="en-IN" sz="1200" dirty="0"/>
          </a:p>
        </p:txBody>
      </p:sp>
      <p:sp>
        <p:nvSpPr>
          <p:cNvPr id="935" name="Google Shape;935;p35"/>
          <p:cNvSpPr txBox="1">
            <a:spLocks noGrp="1"/>
          </p:cNvSpPr>
          <p:nvPr>
            <p:ph type="subTitle" idx="4"/>
          </p:nvPr>
        </p:nvSpPr>
        <p:spPr>
          <a:xfrm>
            <a:off x="452177" y="3320004"/>
            <a:ext cx="3543823" cy="1532639"/>
          </a:xfrm>
          <a:prstGeom prst="rect">
            <a:avLst/>
          </a:prstGeom>
        </p:spPr>
        <p:txBody>
          <a:bodyPr spcFirstLastPara="1" wrap="square" lIns="91425" tIns="91425" rIns="91425" bIns="91425" anchor="t" anchorCtr="0">
            <a:noAutofit/>
          </a:bodyPr>
          <a:lstStyle/>
          <a:p>
            <a:r>
              <a:rPr lang="en-IN" sz="1200" b="1" dirty="0">
                <a:latin typeface="+mn-lt"/>
              </a:rPr>
              <a:t>Eggs and Egg Substitutes:</a:t>
            </a:r>
          </a:p>
          <a:p>
            <a:pPr>
              <a:buFont typeface="Wingdings" panose="05000000000000000000" pitchFamily="2" charset="2"/>
              <a:buChar char="§"/>
            </a:pPr>
            <a:r>
              <a:rPr lang="en-US" sz="1200" dirty="0">
                <a:latin typeface="+mn-lt"/>
              </a:rPr>
              <a:t>Peaks in Spring and Fall, apart from winter correlating with holiday cooking and baking activities.</a:t>
            </a:r>
          </a:p>
        </p:txBody>
      </p:sp>
      <p:pic>
        <p:nvPicPr>
          <p:cNvPr id="4" name="Picture 2">
            <a:extLst>
              <a:ext uri="{FF2B5EF4-FFF2-40B4-BE49-F238E27FC236}">
                <a16:creationId xmlns:a16="http://schemas.microsoft.com/office/drawing/2014/main" id="{97973F50-48CB-CCB0-EE07-F015F13F44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24" y="290857"/>
            <a:ext cx="4468619" cy="276914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FF46970-2FBB-5901-A700-2C759EA05D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343" y="290857"/>
            <a:ext cx="4351200" cy="27691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029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2" name="Google Shape;932;p35"/>
          <p:cNvSpPr txBox="1">
            <a:spLocks noGrp="1"/>
          </p:cNvSpPr>
          <p:nvPr>
            <p:ph type="subTitle" idx="3"/>
          </p:nvPr>
        </p:nvSpPr>
        <p:spPr>
          <a:xfrm>
            <a:off x="4572000" y="3320004"/>
            <a:ext cx="3952800" cy="1665111"/>
          </a:xfrm>
          <a:prstGeom prst="rect">
            <a:avLst/>
          </a:prstGeom>
        </p:spPr>
        <p:txBody>
          <a:bodyPr spcFirstLastPara="1" wrap="square" lIns="91425" tIns="91425" rIns="91425" bIns="91425" anchor="t" anchorCtr="0">
            <a:noAutofit/>
          </a:bodyPr>
          <a:lstStyle/>
          <a:p>
            <a:r>
              <a:rPr lang="en-IN" sz="1200" b="1" dirty="0">
                <a:latin typeface="+mn-lt"/>
              </a:rPr>
              <a:t>Whole Milk:</a:t>
            </a:r>
            <a:endParaRPr lang="en-US" sz="1200" b="1" dirty="0">
              <a:latin typeface="+mn-lt"/>
            </a:endParaRPr>
          </a:p>
          <a:p>
            <a:pPr>
              <a:buFont typeface="Wingdings" panose="05000000000000000000" pitchFamily="2" charset="2"/>
              <a:buChar char="§"/>
            </a:pPr>
            <a:r>
              <a:rPr lang="en-US" sz="1200" dirty="0">
                <a:latin typeface="+mn-lt"/>
              </a:rPr>
              <a:t>Noticeable Winter peaks, consistent demand  throughout other seasons.</a:t>
            </a:r>
          </a:p>
          <a:p>
            <a:pPr>
              <a:buFont typeface="Wingdings" panose="05000000000000000000" pitchFamily="2" charset="2"/>
              <a:buChar char="§"/>
            </a:pPr>
            <a:r>
              <a:rPr lang="en-US" sz="1200" dirty="0">
                <a:latin typeface="+mn-lt"/>
              </a:rPr>
              <a:t>High demand in Winter suggests usage in hot beverages, increased cooking, and baking at home</a:t>
            </a:r>
            <a:endParaRPr lang="en-IN" sz="1200" dirty="0">
              <a:latin typeface="+mn-lt"/>
            </a:endParaRPr>
          </a:p>
        </p:txBody>
      </p:sp>
      <p:sp>
        <p:nvSpPr>
          <p:cNvPr id="935" name="Google Shape;935;p35"/>
          <p:cNvSpPr txBox="1">
            <a:spLocks noGrp="1"/>
          </p:cNvSpPr>
          <p:nvPr>
            <p:ph type="subTitle" idx="4"/>
          </p:nvPr>
        </p:nvSpPr>
        <p:spPr>
          <a:xfrm>
            <a:off x="288001" y="3320004"/>
            <a:ext cx="3751200" cy="1532639"/>
          </a:xfrm>
          <a:prstGeom prst="rect">
            <a:avLst/>
          </a:prstGeom>
        </p:spPr>
        <p:txBody>
          <a:bodyPr spcFirstLastPara="1" wrap="square" lIns="91425" tIns="91425" rIns="91425" bIns="91425" anchor="t" anchorCtr="0">
            <a:noAutofit/>
          </a:bodyPr>
          <a:lstStyle/>
          <a:p>
            <a:r>
              <a:rPr lang="en-US" sz="1200" b="1" dirty="0">
                <a:latin typeface="+mn-lt"/>
              </a:rPr>
              <a:t>Shelf-Stable, Ready-to-Heat Foods and Soups:</a:t>
            </a:r>
          </a:p>
          <a:p>
            <a:pPr>
              <a:buFont typeface="Wingdings" panose="05000000000000000000" pitchFamily="2" charset="2"/>
              <a:buChar char="§"/>
            </a:pPr>
            <a:r>
              <a:rPr lang="en-US" sz="1200" dirty="0">
                <a:latin typeface="+mn-lt"/>
              </a:rPr>
              <a:t>Strong Winter demand, with lower levels during warmer seasons.</a:t>
            </a:r>
          </a:p>
          <a:p>
            <a:pPr>
              <a:buFont typeface="Wingdings" panose="05000000000000000000" pitchFamily="2" charset="2"/>
              <a:buChar char="§"/>
            </a:pPr>
            <a:r>
              <a:rPr lang="en-US" sz="1200" dirty="0">
                <a:latin typeface="+mn-lt"/>
              </a:rPr>
              <a:t>Cold weather drives increased soup consumption and shelf-stable meal options.</a:t>
            </a:r>
            <a:endParaRPr lang="en-IN" sz="1200" dirty="0">
              <a:latin typeface="+mn-lt"/>
            </a:endParaRPr>
          </a:p>
        </p:txBody>
      </p:sp>
      <p:pic>
        <p:nvPicPr>
          <p:cNvPr id="2" name="Picture 2">
            <a:extLst>
              <a:ext uri="{FF2B5EF4-FFF2-40B4-BE49-F238E27FC236}">
                <a16:creationId xmlns:a16="http://schemas.microsoft.com/office/drawing/2014/main" id="{782E3E2C-1448-F85A-27DF-6C71AA1B84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457" y="290856"/>
            <a:ext cx="4372543" cy="27691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C8D7B26-EA6B-D9D0-661E-CCEF7A01F2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1600" y="290856"/>
            <a:ext cx="4372543" cy="2769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68288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C22C3E3-E36A-FA3B-9E0E-659785FCF024}"/>
              </a:ext>
            </a:extLst>
          </p:cNvPr>
          <p:cNvSpPr txBox="1"/>
          <p:nvPr/>
        </p:nvSpPr>
        <p:spPr>
          <a:xfrm>
            <a:off x="5039686" y="2310140"/>
            <a:ext cx="2173993" cy="523220"/>
          </a:xfrm>
          <a:prstGeom prst="rect">
            <a:avLst/>
          </a:prstGeom>
          <a:noFill/>
        </p:spPr>
        <p:txBody>
          <a:bodyPr wrap="none" rtlCol="0">
            <a:spAutoFit/>
          </a:bodyPr>
          <a:lstStyle/>
          <a:p>
            <a:r>
              <a:rPr lang="en-IN" sz="2800" b="1" dirty="0">
                <a:latin typeface="Roboto" panose="02000000000000000000" pitchFamily="2" charset="0"/>
                <a:ea typeface="Roboto" panose="02000000000000000000" pitchFamily="2" charset="0"/>
                <a:cs typeface="Roboto" panose="02000000000000000000" pitchFamily="2" charset="0"/>
              </a:rPr>
              <a:t>MODELLING</a:t>
            </a:r>
          </a:p>
        </p:txBody>
      </p:sp>
      <p:pic>
        <p:nvPicPr>
          <p:cNvPr id="3" name="Picture 2" descr="A screenshot of a cell phone&#10;&#10;Description automatically generated">
            <a:extLst>
              <a:ext uri="{FF2B5EF4-FFF2-40B4-BE49-F238E27FC236}">
                <a16:creationId xmlns:a16="http://schemas.microsoft.com/office/drawing/2014/main" id="{7B6A0F49-2679-C8B4-284A-A8E06082EBBE}"/>
              </a:ext>
            </a:extLst>
          </p:cNvPr>
          <p:cNvPicPr>
            <a:picLocks noChangeAspect="1"/>
          </p:cNvPicPr>
          <p:nvPr/>
        </p:nvPicPr>
        <p:blipFill>
          <a:blip r:embed="rId2"/>
          <a:stretch>
            <a:fillRect/>
          </a:stretch>
        </p:blipFill>
        <p:spPr>
          <a:xfrm>
            <a:off x="730171" y="315383"/>
            <a:ext cx="2400300" cy="4512734"/>
          </a:xfrm>
          <a:prstGeom prst="rect">
            <a:avLst/>
          </a:prstGeom>
        </p:spPr>
      </p:pic>
    </p:spTree>
    <p:extLst>
      <p:ext uri="{BB962C8B-B14F-4D97-AF65-F5344CB8AC3E}">
        <p14:creationId xmlns:p14="http://schemas.microsoft.com/office/powerpoint/2010/main" val="1306400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C22C3E3-E36A-FA3B-9E0E-659785FCF024}"/>
              </a:ext>
            </a:extLst>
          </p:cNvPr>
          <p:cNvSpPr txBox="1"/>
          <p:nvPr/>
        </p:nvSpPr>
        <p:spPr>
          <a:xfrm>
            <a:off x="820486" y="495740"/>
            <a:ext cx="8028807" cy="523220"/>
          </a:xfrm>
          <a:prstGeom prst="rect">
            <a:avLst/>
          </a:prstGeom>
          <a:noFill/>
        </p:spPr>
        <p:txBody>
          <a:bodyPr wrap="square" rtlCol="0">
            <a:spAutoFit/>
          </a:bodyPr>
          <a:lstStyle/>
          <a:p>
            <a:r>
              <a:rPr lang="en-US" sz="2800" b="1" dirty="0">
                <a:latin typeface="+mj-lt"/>
              </a:rPr>
              <a:t>DEMAND PREDICTION AND FORECASTING</a:t>
            </a:r>
            <a:endParaRPr lang="en-GB" sz="2800" b="1" dirty="0">
              <a:latin typeface="+mj-lt"/>
            </a:endParaRPr>
          </a:p>
        </p:txBody>
      </p:sp>
      <p:sp>
        <p:nvSpPr>
          <p:cNvPr id="8" name="TextBox 7">
            <a:extLst>
              <a:ext uri="{FF2B5EF4-FFF2-40B4-BE49-F238E27FC236}">
                <a16:creationId xmlns:a16="http://schemas.microsoft.com/office/drawing/2014/main" id="{2117E4FA-8CA0-2242-32F5-AC4E49DDE5AB}"/>
              </a:ext>
            </a:extLst>
          </p:cNvPr>
          <p:cNvSpPr txBox="1"/>
          <p:nvPr/>
        </p:nvSpPr>
        <p:spPr>
          <a:xfrm>
            <a:off x="726886" y="1282951"/>
            <a:ext cx="3938716" cy="3539430"/>
          </a:xfrm>
          <a:prstGeom prst="rect">
            <a:avLst/>
          </a:prstGeom>
          <a:noFill/>
        </p:spPr>
        <p:txBody>
          <a:bodyPr wrap="square" rtlCol="0">
            <a:spAutoFit/>
          </a:bodyPr>
          <a:lstStyle/>
          <a:p>
            <a:r>
              <a:rPr lang="en-US" b="1" dirty="0"/>
              <a:t>Objective</a:t>
            </a:r>
            <a:r>
              <a:rPr lang="en-US" dirty="0"/>
              <a:t>: </a:t>
            </a:r>
          </a:p>
          <a:p>
            <a:r>
              <a:rPr lang="en-US" i="1" dirty="0">
                <a:latin typeface="+mn-lt"/>
              </a:rPr>
              <a:t>Predict and forecast </a:t>
            </a:r>
            <a:r>
              <a:rPr lang="en-US" i="1" dirty="0" err="1">
                <a:latin typeface="+mn-lt"/>
              </a:rPr>
              <a:t>Purchase_grams_wtd</a:t>
            </a:r>
            <a:r>
              <a:rPr lang="en-US" i="1" dirty="0">
                <a:latin typeface="+mn-lt"/>
              </a:rPr>
              <a:t> to enable dynamic pricing and inventory optimization across product categories and regions.</a:t>
            </a:r>
          </a:p>
          <a:p>
            <a:endParaRPr lang="en-US" dirty="0">
              <a:latin typeface="+mn-lt"/>
            </a:endParaRPr>
          </a:p>
          <a:p>
            <a:pPr marL="285750" indent="-285750">
              <a:buFont typeface="Wingdings" panose="05000000000000000000" pitchFamily="2" charset="2"/>
              <a:buChar char="§"/>
            </a:pPr>
            <a:r>
              <a:rPr lang="en-US" dirty="0">
                <a:latin typeface="+mn-lt"/>
              </a:rPr>
              <a:t>Supervised Models are used for Demand prediction.</a:t>
            </a:r>
          </a:p>
          <a:p>
            <a:pPr marL="285750" indent="-285750">
              <a:buFont typeface="Wingdings" panose="05000000000000000000" pitchFamily="2" charset="2"/>
              <a:buChar char="§"/>
            </a:pPr>
            <a:r>
              <a:rPr lang="en-US" dirty="0">
                <a:latin typeface="+mn-lt"/>
              </a:rPr>
              <a:t>Time Series Models are used for Demand forecasting.</a:t>
            </a:r>
          </a:p>
          <a:p>
            <a:pPr marL="285750" indent="-285750">
              <a:buFont typeface="Wingdings" panose="05000000000000000000" pitchFamily="2" charset="2"/>
              <a:buChar char="§"/>
            </a:pPr>
            <a:r>
              <a:rPr lang="en-US" dirty="0">
                <a:latin typeface="+mn-lt"/>
              </a:rPr>
              <a:t>One-hot encoding was applied to categorical columns such as </a:t>
            </a:r>
            <a:r>
              <a:rPr lang="en-US" dirty="0" err="1">
                <a:latin typeface="+mn-lt"/>
              </a:rPr>
              <a:t>EFPG_name</a:t>
            </a:r>
            <a:r>
              <a:rPr lang="en-US" dirty="0">
                <a:latin typeface="+mn-lt"/>
              </a:rPr>
              <a:t> (product categories) and </a:t>
            </a:r>
            <a:r>
              <a:rPr lang="en-US" dirty="0" err="1">
                <a:latin typeface="+mn-lt"/>
              </a:rPr>
              <a:t>Metroregion_name</a:t>
            </a:r>
            <a:r>
              <a:rPr lang="en-US" dirty="0">
                <a:latin typeface="+mn-lt"/>
              </a:rPr>
              <a:t> (cities name) to enable seamless integration with machine learning models.</a:t>
            </a:r>
          </a:p>
          <a:p>
            <a:endParaRPr lang="en-IN" dirty="0"/>
          </a:p>
        </p:txBody>
      </p:sp>
      <p:pic>
        <p:nvPicPr>
          <p:cNvPr id="3" name="Picture 2" descr="A diagram of a model">
            <a:extLst>
              <a:ext uri="{FF2B5EF4-FFF2-40B4-BE49-F238E27FC236}">
                <a16:creationId xmlns:a16="http://schemas.microsoft.com/office/drawing/2014/main" id="{11DCDE3C-8EF9-475A-796D-09F7A15A1457}"/>
              </a:ext>
            </a:extLst>
          </p:cNvPr>
          <p:cNvPicPr>
            <a:picLocks noChangeAspect="1"/>
          </p:cNvPicPr>
          <p:nvPr/>
        </p:nvPicPr>
        <p:blipFill>
          <a:blip r:embed="rId2"/>
          <a:stretch>
            <a:fillRect/>
          </a:stretch>
        </p:blipFill>
        <p:spPr>
          <a:xfrm>
            <a:off x="4665602" y="1076560"/>
            <a:ext cx="4151686" cy="3386699"/>
          </a:xfrm>
          <a:prstGeom prst="rect">
            <a:avLst/>
          </a:prstGeom>
        </p:spPr>
      </p:pic>
    </p:spTree>
    <p:extLst>
      <p:ext uri="{BB962C8B-B14F-4D97-AF65-F5344CB8AC3E}">
        <p14:creationId xmlns:p14="http://schemas.microsoft.com/office/powerpoint/2010/main" val="41767276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cap="all" dirty="0">
                <a:latin typeface="+mj-lt"/>
              </a:rPr>
              <a:t>Modelling</a:t>
            </a:r>
            <a:endParaRPr lang="en-US" cap="all" dirty="0"/>
          </a:p>
        </p:txBody>
      </p:sp>
      <p:sp>
        <p:nvSpPr>
          <p:cNvPr id="1329" name="Google Shape;1329;p57"/>
          <p:cNvSpPr txBox="1">
            <a:spLocks noGrp="1"/>
          </p:cNvSpPr>
          <p:nvPr>
            <p:ph type="subTitle" idx="1"/>
          </p:nvPr>
        </p:nvSpPr>
        <p:spPr>
          <a:xfrm>
            <a:off x="849600" y="735062"/>
            <a:ext cx="4255200" cy="3563338"/>
          </a:xfrm>
          <a:prstGeom prst="rect">
            <a:avLst/>
          </a:prstGeom>
        </p:spPr>
        <p:txBody>
          <a:bodyPr spcFirstLastPara="1" wrap="square" lIns="91425" tIns="91425" rIns="91425" bIns="91425" anchor="t" anchorCtr="0">
            <a:noAutofit/>
          </a:bodyPr>
          <a:lstStyle/>
          <a:p>
            <a:pPr marL="0" indent="0"/>
            <a:r>
              <a:rPr lang="en-US" sz="1200" b="1" dirty="0">
                <a:solidFill>
                  <a:schemeClr val="tx1"/>
                </a:solidFill>
                <a:latin typeface="+mn-lt"/>
              </a:rPr>
              <a:t>Linear Regressor:</a:t>
            </a:r>
          </a:p>
          <a:p>
            <a:pPr marL="285750" indent="-285750">
              <a:buFont typeface="Wingdings" panose="05000000000000000000" pitchFamily="2" charset="2"/>
              <a:buChar char="§"/>
            </a:pPr>
            <a:r>
              <a:rPr lang="en-US" sz="1200" dirty="0">
                <a:solidFill>
                  <a:schemeClr val="tx1"/>
                </a:solidFill>
                <a:latin typeface="+mn-lt"/>
              </a:rPr>
              <a:t>The model captures basic linear relationships but struggles with non-linear interactions.</a:t>
            </a:r>
          </a:p>
          <a:p>
            <a:pPr marL="285750" indent="-285750">
              <a:buFont typeface="Wingdings" panose="05000000000000000000" pitchFamily="2" charset="2"/>
              <a:buChar char="§"/>
            </a:pPr>
            <a:r>
              <a:rPr lang="en-US" sz="1200" dirty="0">
                <a:solidFill>
                  <a:schemeClr val="tx1"/>
                </a:solidFill>
                <a:latin typeface="+mn-lt"/>
              </a:rPr>
              <a:t>Moderate generalization with a small performance drop from training to testing.</a:t>
            </a:r>
          </a:p>
          <a:p>
            <a:pPr marL="0" indent="0"/>
            <a:r>
              <a:rPr lang="en-US" sz="1200" b="1" dirty="0">
                <a:solidFill>
                  <a:schemeClr val="tx1"/>
                </a:solidFill>
                <a:latin typeface="+mn-lt"/>
              </a:rPr>
              <a:t>Limitations:</a:t>
            </a:r>
          </a:p>
          <a:p>
            <a:pPr marL="285750" indent="-285750">
              <a:buFont typeface="Wingdings" panose="05000000000000000000" pitchFamily="2" charset="2"/>
              <a:buChar char="§"/>
            </a:pPr>
            <a:r>
              <a:rPr lang="en-US" sz="1200" dirty="0">
                <a:solidFill>
                  <a:schemeClr val="tx1"/>
                </a:solidFill>
                <a:latin typeface="+mn-lt"/>
              </a:rPr>
              <a:t>Does not account for complex feature interactions and categorical effects effectively.</a:t>
            </a:r>
          </a:p>
          <a:p>
            <a:pPr marL="285750" indent="-285750">
              <a:buFont typeface="Wingdings" panose="05000000000000000000" pitchFamily="2" charset="2"/>
              <a:buChar char="§"/>
            </a:pPr>
            <a:r>
              <a:rPr lang="en-US" sz="1200" dirty="0">
                <a:solidFill>
                  <a:schemeClr val="tx1"/>
                </a:solidFill>
                <a:latin typeface="+mn-lt"/>
              </a:rPr>
              <a:t>Serves as a benchmark for comparing advanced models.</a:t>
            </a:r>
          </a:p>
          <a:p>
            <a:pPr marL="285750" indent="-285750">
              <a:buFont typeface="Wingdings" panose="05000000000000000000" pitchFamily="2" charset="2"/>
              <a:buChar char="§"/>
            </a:pPr>
            <a:r>
              <a:rPr lang="en-US" sz="1200" dirty="0">
                <a:solidFill>
                  <a:schemeClr val="tx1"/>
                </a:solidFill>
                <a:latin typeface="+mn-lt"/>
              </a:rPr>
              <a:t> Linear Regression highlights the need for advanced techniques to handle non-linear and categorical patterns in the dataset.</a:t>
            </a:r>
          </a:p>
          <a:p>
            <a:pPr marL="0" indent="0" algn="just"/>
            <a:r>
              <a:rPr lang="en-US" sz="1200" b="1" dirty="0">
                <a:solidFill>
                  <a:schemeClr val="tx1"/>
                </a:solidFill>
                <a:latin typeface="+mn-lt"/>
              </a:rPr>
              <a:t>Model Performance:</a:t>
            </a:r>
            <a:endParaRPr lang="en-US" sz="1200" dirty="0">
              <a:solidFill>
                <a:schemeClr val="tx1"/>
              </a:solidFill>
            </a:endParaRPr>
          </a:p>
          <a:p>
            <a:pPr marL="285750" indent="-285750" algn="just">
              <a:buFont typeface="Wingdings" panose="05000000000000000000" pitchFamily="2" charset="2"/>
              <a:buChar char="§"/>
            </a:pPr>
            <a:r>
              <a:rPr lang="en-US" sz="1200" i="1" dirty="0">
                <a:solidFill>
                  <a:schemeClr val="tx1"/>
                </a:solidFill>
              </a:rPr>
              <a:t>Training</a:t>
            </a:r>
            <a:r>
              <a:rPr lang="en-US" sz="1200" dirty="0">
                <a:solidFill>
                  <a:schemeClr val="tx1"/>
                </a:solidFill>
              </a:rPr>
              <a:t>:  R² = 0.86</a:t>
            </a:r>
          </a:p>
          <a:p>
            <a:pPr marL="285750" indent="-285750" algn="just">
              <a:buFont typeface="Wingdings" panose="05000000000000000000" pitchFamily="2" charset="2"/>
              <a:buChar char="§"/>
            </a:pPr>
            <a:r>
              <a:rPr lang="en-US" sz="1200" i="1" dirty="0">
                <a:solidFill>
                  <a:schemeClr val="tx1"/>
                </a:solidFill>
              </a:rPr>
              <a:t>Testing</a:t>
            </a:r>
            <a:r>
              <a:rPr lang="en-US" sz="1200" dirty="0">
                <a:solidFill>
                  <a:schemeClr val="tx1"/>
                </a:solidFill>
              </a:rPr>
              <a:t>:  R² = 0.84</a:t>
            </a:r>
            <a:endParaRPr lang="en-US" sz="1200" dirty="0">
              <a:solidFill>
                <a:schemeClr val="tx1"/>
              </a:solidFill>
              <a:latin typeface="+mn-lt"/>
            </a:endParaRPr>
          </a:p>
        </p:txBody>
      </p:sp>
      <p:pic>
        <p:nvPicPr>
          <p:cNvPr id="4" name="Picture 3">
            <a:extLst>
              <a:ext uri="{FF2B5EF4-FFF2-40B4-BE49-F238E27FC236}">
                <a16:creationId xmlns:a16="http://schemas.microsoft.com/office/drawing/2014/main" id="{C48A35E0-D660-17C8-6E02-D887B8055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200" y="735062"/>
            <a:ext cx="3855518" cy="25193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cap="all" dirty="0">
                <a:latin typeface="+mj-lt"/>
              </a:rPr>
              <a:t>Modelling</a:t>
            </a:r>
            <a:endParaRPr lang="en-US" cap="all" dirty="0"/>
          </a:p>
        </p:txBody>
      </p:sp>
      <p:sp>
        <p:nvSpPr>
          <p:cNvPr id="1332" name="Google Shape;1332;p57"/>
          <p:cNvSpPr txBox="1">
            <a:spLocks noGrp="1"/>
          </p:cNvSpPr>
          <p:nvPr>
            <p:ph type="subTitle" idx="4"/>
          </p:nvPr>
        </p:nvSpPr>
        <p:spPr>
          <a:xfrm>
            <a:off x="705602" y="670950"/>
            <a:ext cx="3866398" cy="3785850"/>
          </a:xfrm>
          <a:prstGeom prst="rect">
            <a:avLst/>
          </a:prstGeom>
        </p:spPr>
        <p:txBody>
          <a:bodyPr spcFirstLastPara="1" wrap="square" lIns="91425" tIns="91425" rIns="91425" bIns="91425" anchor="t" anchorCtr="0">
            <a:noAutofit/>
          </a:bodyPr>
          <a:lstStyle/>
          <a:p>
            <a:pPr marL="0" indent="0" algn="just"/>
            <a:r>
              <a:rPr lang="en-US" sz="1200" b="1" dirty="0">
                <a:solidFill>
                  <a:schemeClr val="tx1"/>
                </a:solidFill>
                <a:latin typeface="+mn-lt"/>
              </a:rPr>
              <a:t>Decision Tree Regressor:</a:t>
            </a:r>
          </a:p>
          <a:p>
            <a:pPr marL="285750" indent="-285750" algn="just">
              <a:buFont typeface="Wingdings" panose="05000000000000000000" pitchFamily="2" charset="2"/>
              <a:buChar char="§"/>
            </a:pPr>
            <a:r>
              <a:rPr lang="en-US" sz="1200" dirty="0" err="1">
                <a:solidFill>
                  <a:schemeClr val="tx1"/>
                </a:solidFill>
                <a:latin typeface="+mn-lt"/>
              </a:rPr>
              <a:t>EFPG_name</a:t>
            </a:r>
            <a:r>
              <a:rPr lang="en-US" sz="1200" dirty="0">
                <a:solidFill>
                  <a:schemeClr val="tx1"/>
                </a:solidFill>
                <a:latin typeface="+mn-lt"/>
              </a:rPr>
              <a:t> All other caloric beverages contributes over 60%, highlighting high variability in demand for this category.</a:t>
            </a:r>
          </a:p>
          <a:p>
            <a:pPr marL="285750" indent="-285750" algn="just">
              <a:buFont typeface="Wingdings" panose="05000000000000000000" pitchFamily="2" charset="2"/>
              <a:buChar char="§"/>
            </a:pPr>
            <a:r>
              <a:rPr lang="en-US" sz="1200" dirty="0" err="1">
                <a:solidFill>
                  <a:schemeClr val="tx1"/>
                </a:solidFill>
                <a:latin typeface="+mn-lt"/>
              </a:rPr>
              <a:t>Number_stores</a:t>
            </a:r>
            <a:r>
              <a:rPr lang="en-US" sz="1200" dirty="0">
                <a:solidFill>
                  <a:schemeClr val="tx1"/>
                </a:solidFill>
                <a:latin typeface="+mn-lt"/>
              </a:rPr>
              <a:t> and Labor force are key numerical contributors, emphasizing retail availability and economic activity.</a:t>
            </a:r>
          </a:p>
          <a:p>
            <a:pPr marL="285750" indent="-285750" algn="just">
              <a:buFont typeface="Wingdings" panose="05000000000000000000" pitchFamily="2" charset="2"/>
              <a:buChar char="§"/>
            </a:pPr>
            <a:r>
              <a:rPr lang="en-US" sz="1200" dirty="0">
                <a:solidFill>
                  <a:schemeClr val="tx1"/>
                </a:solidFill>
                <a:latin typeface="+mn-lt"/>
              </a:rPr>
              <a:t>Minimal overfitting, as evidenced by close training and testing R² scores.</a:t>
            </a:r>
          </a:p>
          <a:p>
            <a:pPr marL="0" indent="0" algn="just"/>
            <a:r>
              <a:rPr lang="en-US" sz="1200" b="1" dirty="0">
                <a:solidFill>
                  <a:schemeClr val="tx1"/>
                </a:solidFill>
              </a:rPr>
              <a:t>Performance Summary:</a:t>
            </a:r>
            <a:endParaRPr lang="en-US" sz="1200" b="1" dirty="0">
              <a:solidFill>
                <a:schemeClr val="tx1"/>
              </a:solidFill>
              <a:latin typeface="+mn-lt"/>
            </a:endParaRPr>
          </a:p>
          <a:p>
            <a:pPr marL="285750" indent="-285750" algn="just">
              <a:buFont typeface="Wingdings" panose="05000000000000000000" pitchFamily="2" charset="2"/>
              <a:buChar char="§"/>
            </a:pPr>
            <a:r>
              <a:rPr lang="en-US" sz="1200" i="1" dirty="0">
                <a:solidFill>
                  <a:schemeClr val="tx1"/>
                </a:solidFill>
              </a:rPr>
              <a:t>Training: </a:t>
            </a:r>
            <a:r>
              <a:rPr lang="en-US" sz="1200" dirty="0">
                <a:solidFill>
                  <a:schemeClr val="tx1"/>
                </a:solidFill>
              </a:rPr>
              <a:t>R²: 0.9920</a:t>
            </a:r>
          </a:p>
          <a:p>
            <a:pPr marL="285750" indent="-285750" algn="just">
              <a:buFont typeface="Wingdings" panose="05000000000000000000" pitchFamily="2" charset="2"/>
              <a:buChar char="§"/>
            </a:pPr>
            <a:r>
              <a:rPr lang="en-US" sz="1200" i="1" dirty="0">
                <a:solidFill>
                  <a:schemeClr val="tx1"/>
                </a:solidFill>
              </a:rPr>
              <a:t>Testing</a:t>
            </a:r>
            <a:r>
              <a:rPr lang="en-US" sz="1200" dirty="0">
                <a:solidFill>
                  <a:schemeClr val="tx1"/>
                </a:solidFill>
              </a:rPr>
              <a:t>: R²: 0.9737</a:t>
            </a:r>
            <a:endParaRPr lang="en-US" sz="1200" dirty="0">
              <a:solidFill>
                <a:schemeClr val="tx1"/>
              </a:solidFill>
              <a:latin typeface="+mn-lt"/>
            </a:endParaRPr>
          </a:p>
          <a:p>
            <a:pPr marL="0" indent="0" algn="just"/>
            <a:r>
              <a:rPr lang="en-US" sz="1200" b="1" dirty="0">
                <a:solidFill>
                  <a:schemeClr val="tx1"/>
                </a:solidFill>
                <a:latin typeface="+mn-lt"/>
              </a:rPr>
              <a:t>Conclusion:</a:t>
            </a:r>
          </a:p>
          <a:p>
            <a:pPr marL="0" indent="0" algn="just"/>
            <a:r>
              <a:rPr lang="en-US" sz="1200" dirty="0">
                <a:solidFill>
                  <a:schemeClr val="tx1"/>
                </a:solidFill>
                <a:latin typeface="+mn-lt"/>
              </a:rPr>
              <a:t>Decision Tree serves as a baseline model, providing interpretable results and revealing significant feature contributions. Further enhancements using ensemble methods can improve robustness.</a:t>
            </a:r>
          </a:p>
        </p:txBody>
      </p:sp>
      <p:pic>
        <p:nvPicPr>
          <p:cNvPr id="7" name="Picture 2">
            <a:extLst>
              <a:ext uri="{FF2B5EF4-FFF2-40B4-BE49-F238E27FC236}">
                <a16:creationId xmlns:a16="http://schemas.microsoft.com/office/drawing/2014/main" id="{3EC13010-9B6D-CA85-E5D7-ACF6379E01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28826"/>
            <a:ext cx="4435200" cy="3124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32779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cap="all" dirty="0">
                <a:latin typeface="+mj-lt"/>
              </a:rPr>
              <a:t>Modelling</a:t>
            </a:r>
            <a:endParaRPr lang="en-US" cap="all" dirty="0"/>
          </a:p>
        </p:txBody>
      </p:sp>
      <p:sp>
        <p:nvSpPr>
          <p:cNvPr id="1329" name="Google Shape;1329;p57"/>
          <p:cNvSpPr txBox="1">
            <a:spLocks noGrp="1"/>
          </p:cNvSpPr>
          <p:nvPr>
            <p:ph type="subTitle" idx="1"/>
          </p:nvPr>
        </p:nvSpPr>
        <p:spPr>
          <a:xfrm>
            <a:off x="777600" y="571040"/>
            <a:ext cx="3880802" cy="4195360"/>
          </a:xfrm>
          <a:prstGeom prst="rect">
            <a:avLst/>
          </a:prstGeom>
        </p:spPr>
        <p:txBody>
          <a:bodyPr spcFirstLastPara="1" wrap="square" lIns="91425" tIns="91425" rIns="91425" bIns="91425" anchor="t" anchorCtr="0">
            <a:noAutofit/>
          </a:bodyPr>
          <a:lstStyle/>
          <a:p>
            <a:pPr marL="0" indent="0"/>
            <a:r>
              <a:rPr lang="en-US" sz="1200" b="1" dirty="0">
                <a:solidFill>
                  <a:schemeClr val="tx1"/>
                </a:solidFill>
                <a:latin typeface="+mn-lt"/>
              </a:rPr>
              <a:t>Bagged Decision Tree Regressor:</a:t>
            </a:r>
          </a:p>
          <a:p>
            <a:pPr marL="285750" indent="-285750">
              <a:buFont typeface="Wingdings" panose="05000000000000000000" pitchFamily="2" charset="2"/>
              <a:buChar char="§"/>
            </a:pPr>
            <a:r>
              <a:rPr lang="en-US" sz="1200" dirty="0">
                <a:solidFill>
                  <a:schemeClr val="tx1"/>
                </a:solidFill>
                <a:latin typeface="+mn-lt"/>
              </a:rPr>
              <a:t>The most impactful features remain consistent:</a:t>
            </a:r>
          </a:p>
          <a:p>
            <a:pPr marL="285750" indent="-285750">
              <a:buFont typeface="Wingdings" panose="05000000000000000000" pitchFamily="2" charset="2"/>
              <a:buChar char="§"/>
            </a:pPr>
            <a:r>
              <a:rPr lang="en-US" sz="1200" dirty="0" err="1">
                <a:solidFill>
                  <a:schemeClr val="tx1"/>
                </a:solidFill>
                <a:latin typeface="+mn-lt"/>
              </a:rPr>
              <a:t>EFPG_name</a:t>
            </a:r>
            <a:r>
              <a:rPr lang="en-US" sz="1200" dirty="0">
                <a:solidFill>
                  <a:schemeClr val="tx1"/>
                </a:solidFill>
                <a:latin typeface="+mn-lt"/>
              </a:rPr>
              <a:t> All other caloric beverages contributes the highest weight.</a:t>
            </a:r>
          </a:p>
          <a:p>
            <a:pPr marL="285750" indent="-285750">
              <a:buFont typeface="Wingdings" panose="05000000000000000000" pitchFamily="2" charset="2"/>
              <a:buChar char="§"/>
            </a:pPr>
            <a:r>
              <a:rPr lang="en-US" sz="1200" dirty="0" err="1">
                <a:solidFill>
                  <a:schemeClr val="tx1"/>
                </a:solidFill>
                <a:latin typeface="+mn-lt"/>
              </a:rPr>
              <a:t>Number_stores</a:t>
            </a:r>
            <a:r>
              <a:rPr lang="en-US" sz="1200" dirty="0">
                <a:solidFill>
                  <a:schemeClr val="tx1"/>
                </a:solidFill>
                <a:latin typeface="+mn-lt"/>
              </a:rPr>
              <a:t> and Labor force remain critical, reflecting the importance of retail and economic factors.</a:t>
            </a:r>
          </a:p>
          <a:p>
            <a:pPr marL="0" indent="0"/>
            <a:r>
              <a:rPr lang="en-US" sz="1200" b="1" dirty="0">
                <a:solidFill>
                  <a:schemeClr val="tx1"/>
                </a:solidFill>
                <a:latin typeface="+mn-lt"/>
              </a:rPr>
              <a:t>Key Improvements:</a:t>
            </a:r>
            <a:endParaRPr lang="en-US" sz="1200" dirty="0">
              <a:solidFill>
                <a:schemeClr val="tx1"/>
              </a:solidFill>
              <a:latin typeface="+mn-lt"/>
            </a:endParaRPr>
          </a:p>
          <a:p>
            <a:pPr marL="285750" indent="-285750">
              <a:buFont typeface="Wingdings" panose="05000000000000000000" pitchFamily="2" charset="2"/>
              <a:buChar char="§"/>
            </a:pPr>
            <a:r>
              <a:rPr lang="en-US" sz="1200" dirty="0">
                <a:solidFill>
                  <a:schemeClr val="tx1"/>
                </a:solidFill>
                <a:latin typeface="+mn-lt"/>
              </a:rPr>
              <a:t>The testing R² improved , indicating better generalization to unseen data.</a:t>
            </a:r>
          </a:p>
          <a:p>
            <a:pPr marL="285750" indent="-285750">
              <a:buFont typeface="Wingdings" panose="05000000000000000000" pitchFamily="2" charset="2"/>
              <a:buChar char="§"/>
            </a:pPr>
            <a:r>
              <a:rPr lang="en-US" sz="1200" dirty="0">
                <a:solidFill>
                  <a:schemeClr val="tx1"/>
                </a:solidFill>
                <a:latin typeface="+mn-lt"/>
              </a:rPr>
              <a:t>Training and testing scores are closer in the Bagging Regressor compared to the Decision Tree.</a:t>
            </a:r>
          </a:p>
          <a:p>
            <a:pPr marL="285750" indent="-285750">
              <a:buFont typeface="Wingdings" panose="05000000000000000000" pitchFamily="2" charset="2"/>
              <a:buChar char="§"/>
            </a:pPr>
            <a:r>
              <a:rPr lang="en-US" sz="1200" dirty="0">
                <a:solidFill>
                  <a:schemeClr val="tx1"/>
                </a:solidFill>
                <a:latin typeface="+mn-lt"/>
              </a:rPr>
              <a:t>Bagging successfully enhances the Decision Tree’s generalization ability while maintaining high predictive power.</a:t>
            </a:r>
          </a:p>
          <a:p>
            <a:pPr marL="0" indent="0"/>
            <a:r>
              <a:rPr lang="en-US" sz="1200" b="1" dirty="0">
                <a:solidFill>
                  <a:schemeClr val="tx1"/>
                </a:solidFill>
                <a:latin typeface="+mn-lt"/>
              </a:rPr>
              <a:t>Model Performance:</a:t>
            </a:r>
          </a:p>
          <a:p>
            <a:r>
              <a:rPr lang="en-US" sz="1200" i="1" dirty="0">
                <a:solidFill>
                  <a:schemeClr val="tx1"/>
                </a:solidFill>
                <a:latin typeface="+mn-lt"/>
              </a:rPr>
              <a:t>Training</a:t>
            </a:r>
            <a:r>
              <a:rPr lang="en-US" sz="1200" dirty="0">
                <a:solidFill>
                  <a:schemeClr val="tx1"/>
                </a:solidFill>
                <a:latin typeface="+mn-lt"/>
              </a:rPr>
              <a:t>: R² = 0.9914</a:t>
            </a:r>
          </a:p>
          <a:p>
            <a:r>
              <a:rPr lang="en-US" sz="1200" i="1" dirty="0">
                <a:solidFill>
                  <a:schemeClr val="tx1"/>
                </a:solidFill>
                <a:latin typeface="+mn-lt"/>
              </a:rPr>
              <a:t>Testing</a:t>
            </a:r>
            <a:r>
              <a:rPr lang="en-US" sz="1200" dirty="0">
                <a:solidFill>
                  <a:schemeClr val="tx1"/>
                </a:solidFill>
                <a:latin typeface="+mn-lt"/>
              </a:rPr>
              <a:t>: R² = 0.9806</a:t>
            </a:r>
          </a:p>
          <a:p>
            <a:pPr marL="0" indent="0"/>
            <a:endParaRPr lang="en-US" sz="1200" dirty="0">
              <a:solidFill>
                <a:schemeClr val="tx1"/>
              </a:solidFill>
              <a:latin typeface="+mn-lt"/>
            </a:endParaRPr>
          </a:p>
        </p:txBody>
      </p:sp>
      <p:pic>
        <p:nvPicPr>
          <p:cNvPr id="2" name="Picture 5">
            <a:extLst>
              <a:ext uri="{FF2B5EF4-FFF2-40B4-BE49-F238E27FC236}">
                <a16:creationId xmlns:a16="http://schemas.microsoft.com/office/drawing/2014/main" id="{F5CE259F-EB95-390E-A7AB-50DF7D186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8402" y="677008"/>
            <a:ext cx="4427998" cy="331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4041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cap="all" dirty="0">
                <a:latin typeface="+mj-lt"/>
              </a:rPr>
              <a:t>Modelling</a:t>
            </a:r>
            <a:endParaRPr lang="en-US" cap="all" dirty="0"/>
          </a:p>
        </p:txBody>
      </p:sp>
      <p:sp>
        <p:nvSpPr>
          <p:cNvPr id="1332" name="Google Shape;1332;p57"/>
          <p:cNvSpPr txBox="1">
            <a:spLocks noGrp="1"/>
          </p:cNvSpPr>
          <p:nvPr>
            <p:ph type="subTitle" idx="4"/>
          </p:nvPr>
        </p:nvSpPr>
        <p:spPr>
          <a:xfrm>
            <a:off x="777600" y="799082"/>
            <a:ext cx="3909602" cy="4003317"/>
          </a:xfrm>
          <a:prstGeom prst="rect">
            <a:avLst/>
          </a:prstGeom>
        </p:spPr>
        <p:txBody>
          <a:bodyPr spcFirstLastPara="1" wrap="square" lIns="91425" tIns="91425" rIns="91425" bIns="91425" anchor="t" anchorCtr="0">
            <a:noAutofit/>
          </a:bodyPr>
          <a:lstStyle/>
          <a:p>
            <a:pPr marL="0" indent="0"/>
            <a:r>
              <a:rPr lang="en-US" sz="1200" b="1" dirty="0">
                <a:solidFill>
                  <a:schemeClr val="tx1"/>
                </a:solidFill>
                <a:latin typeface="+mn-lt"/>
              </a:rPr>
              <a:t>Random Forest Regressor:</a:t>
            </a:r>
          </a:p>
          <a:p>
            <a:pPr marL="285750" indent="-285750">
              <a:buFont typeface="Wingdings" panose="05000000000000000000" pitchFamily="2" charset="2"/>
              <a:buChar char="§"/>
            </a:pPr>
            <a:r>
              <a:rPr lang="en-US" sz="1200" dirty="0">
                <a:solidFill>
                  <a:schemeClr val="tx1"/>
                </a:solidFill>
                <a:latin typeface="+mn-lt"/>
              </a:rPr>
              <a:t>Testing R²: Marginal improvement (0.9806 in Bagging vs. 0.981 in Random Forest).</a:t>
            </a:r>
          </a:p>
          <a:p>
            <a:pPr marL="285750" indent="-285750">
              <a:buFont typeface="Wingdings" panose="05000000000000000000" pitchFamily="2" charset="2"/>
              <a:buChar char="§"/>
            </a:pPr>
            <a:r>
              <a:rPr lang="en-US" sz="1200" dirty="0">
                <a:solidFill>
                  <a:schemeClr val="tx1"/>
                </a:solidFill>
                <a:latin typeface="+mn-lt"/>
              </a:rPr>
              <a:t>Slightly lower training error compared to Bagging due to better feature randomization and decorrelation.</a:t>
            </a:r>
          </a:p>
          <a:p>
            <a:pPr marL="0" indent="0"/>
            <a:r>
              <a:rPr lang="en-US" sz="1200" b="1" dirty="0">
                <a:solidFill>
                  <a:schemeClr val="tx1"/>
                </a:solidFill>
                <a:latin typeface="+mn-lt"/>
              </a:rPr>
              <a:t>Feature Importance:</a:t>
            </a:r>
          </a:p>
          <a:p>
            <a:pPr marL="171450" indent="-171450">
              <a:buFont typeface="Wingdings" panose="05000000000000000000" pitchFamily="2" charset="2"/>
              <a:buChar char="§"/>
            </a:pPr>
            <a:r>
              <a:rPr lang="en-US" sz="1200" dirty="0" err="1">
                <a:solidFill>
                  <a:schemeClr val="tx1"/>
                </a:solidFill>
                <a:latin typeface="+mn-lt"/>
              </a:rPr>
              <a:t>EFPG_name</a:t>
            </a:r>
            <a:r>
              <a:rPr lang="en-US" sz="1200" dirty="0">
                <a:solidFill>
                  <a:schemeClr val="tx1"/>
                </a:solidFill>
                <a:latin typeface="+mn-lt"/>
              </a:rPr>
              <a:t> All other caloric beverages is the most influential feature.</a:t>
            </a:r>
          </a:p>
          <a:p>
            <a:pPr marL="171450" indent="-171450">
              <a:buFont typeface="Wingdings" panose="05000000000000000000" pitchFamily="2" charset="2"/>
              <a:buChar char="§"/>
            </a:pPr>
            <a:r>
              <a:rPr lang="en-US" sz="1200" dirty="0" err="1">
                <a:solidFill>
                  <a:schemeClr val="tx1"/>
                </a:solidFill>
                <a:latin typeface="+mn-lt"/>
              </a:rPr>
              <a:t>Number_stores</a:t>
            </a:r>
            <a:r>
              <a:rPr lang="en-US" sz="1200" dirty="0">
                <a:solidFill>
                  <a:schemeClr val="tx1"/>
                </a:solidFill>
                <a:latin typeface="+mn-lt"/>
              </a:rPr>
              <a:t>, Labor force, and </a:t>
            </a:r>
            <a:r>
              <a:rPr lang="en-US" sz="1200" dirty="0" err="1">
                <a:solidFill>
                  <a:schemeClr val="tx1"/>
                </a:solidFill>
                <a:latin typeface="+mn-lt"/>
              </a:rPr>
              <a:t>Unit_value_mean_wtd</a:t>
            </a:r>
            <a:r>
              <a:rPr lang="en-US" sz="1200" dirty="0">
                <a:solidFill>
                  <a:schemeClr val="tx1"/>
                </a:solidFill>
                <a:latin typeface="+mn-lt"/>
              </a:rPr>
              <a:t> also significantly contribute to predictions.</a:t>
            </a:r>
          </a:p>
          <a:p>
            <a:pPr marL="0" indent="0"/>
            <a:r>
              <a:rPr lang="en-US" sz="1200" dirty="0">
                <a:latin typeface="+mn-lt"/>
              </a:rPr>
              <a:t>Random Forest out-performed the Bagging Regressor slightly in generalization and accuracy.</a:t>
            </a:r>
          </a:p>
          <a:p>
            <a:pPr marL="0" indent="0" algn="just"/>
            <a:r>
              <a:rPr lang="en-US" sz="1200" b="1" dirty="0">
                <a:solidFill>
                  <a:schemeClr val="tx1"/>
                </a:solidFill>
                <a:latin typeface="+mn-lt"/>
              </a:rPr>
              <a:t>Performance Metrics:</a:t>
            </a:r>
            <a:endParaRPr lang="en-US" sz="1200" dirty="0">
              <a:solidFill>
                <a:schemeClr val="tx1"/>
              </a:solidFill>
              <a:latin typeface="+mn-lt"/>
            </a:endParaRPr>
          </a:p>
          <a:p>
            <a:pPr marL="285750" indent="-285750" algn="just">
              <a:buFont typeface="Wingdings" panose="05000000000000000000" pitchFamily="2" charset="2"/>
              <a:buChar char="§"/>
            </a:pPr>
            <a:r>
              <a:rPr lang="en-US" sz="1200" i="1" dirty="0">
                <a:solidFill>
                  <a:schemeClr val="tx1"/>
                </a:solidFill>
                <a:latin typeface="+mn-lt"/>
              </a:rPr>
              <a:t>Training</a:t>
            </a:r>
            <a:r>
              <a:rPr lang="en-US" sz="1200" dirty="0">
                <a:solidFill>
                  <a:schemeClr val="tx1"/>
                </a:solidFill>
                <a:latin typeface="+mn-lt"/>
              </a:rPr>
              <a:t> : R²: 0.991</a:t>
            </a:r>
          </a:p>
          <a:p>
            <a:pPr marL="285750" indent="-285750" algn="just">
              <a:buFont typeface="Wingdings" panose="05000000000000000000" pitchFamily="2" charset="2"/>
              <a:buChar char="§"/>
            </a:pPr>
            <a:r>
              <a:rPr lang="en-US" sz="1200" i="1" dirty="0">
                <a:solidFill>
                  <a:schemeClr val="tx1"/>
                </a:solidFill>
                <a:latin typeface="+mn-lt"/>
              </a:rPr>
              <a:t>Testing</a:t>
            </a:r>
            <a:r>
              <a:rPr lang="en-US" sz="1200" dirty="0">
                <a:solidFill>
                  <a:schemeClr val="tx1"/>
                </a:solidFill>
                <a:latin typeface="+mn-lt"/>
              </a:rPr>
              <a:t> : R²: 0.9814</a:t>
            </a:r>
          </a:p>
          <a:p>
            <a:pPr marL="0" indent="0"/>
            <a:endParaRPr lang="en-US" sz="1200" dirty="0">
              <a:solidFill>
                <a:schemeClr val="tx1"/>
              </a:solidFill>
              <a:latin typeface="+mn-lt"/>
            </a:endParaRPr>
          </a:p>
        </p:txBody>
      </p:sp>
      <p:pic>
        <p:nvPicPr>
          <p:cNvPr id="3" name="Picture 2">
            <a:extLst>
              <a:ext uri="{FF2B5EF4-FFF2-40B4-BE49-F238E27FC236}">
                <a16:creationId xmlns:a16="http://schemas.microsoft.com/office/drawing/2014/main" id="{D7E13AA7-46F6-939C-9BAA-46BEF9C66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202" y="799082"/>
            <a:ext cx="4182936" cy="3326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069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cap="all" dirty="0">
                <a:latin typeface="+mj-lt"/>
              </a:rPr>
              <a:t>Modelling</a:t>
            </a:r>
            <a:endParaRPr lang="en-US" cap="all" dirty="0"/>
          </a:p>
        </p:txBody>
      </p:sp>
      <p:sp>
        <p:nvSpPr>
          <p:cNvPr id="1329" name="Google Shape;1329;p57"/>
          <p:cNvSpPr txBox="1">
            <a:spLocks noGrp="1"/>
          </p:cNvSpPr>
          <p:nvPr>
            <p:ph type="subTitle" idx="1"/>
          </p:nvPr>
        </p:nvSpPr>
        <p:spPr>
          <a:xfrm>
            <a:off x="777600" y="407208"/>
            <a:ext cx="4161601" cy="4049592"/>
          </a:xfrm>
          <a:prstGeom prst="rect">
            <a:avLst/>
          </a:prstGeom>
        </p:spPr>
        <p:txBody>
          <a:bodyPr spcFirstLastPara="1" wrap="square" lIns="91425" tIns="91425" rIns="91425" bIns="91425" anchor="t" anchorCtr="0">
            <a:noAutofit/>
          </a:bodyPr>
          <a:lstStyle/>
          <a:p>
            <a:pPr marL="0" indent="0"/>
            <a:r>
              <a:rPr lang="en-US" sz="1200" b="1" dirty="0">
                <a:solidFill>
                  <a:schemeClr val="tx1"/>
                </a:solidFill>
                <a:latin typeface="+mn-lt"/>
              </a:rPr>
              <a:t>Gradient Boosting Regressor:</a:t>
            </a:r>
          </a:p>
          <a:p>
            <a:r>
              <a:rPr lang="en-US" sz="1200" b="1" dirty="0">
                <a:latin typeface="+mn-lt"/>
              </a:rPr>
              <a:t>Performance Metrics and Improvements:</a:t>
            </a:r>
            <a:endParaRPr lang="en-US" sz="1200" dirty="0">
              <a:latin typeface="+mn-lt"/>
            </a:endParaRPr>
          </a:p>
          <a:p>
            <a:pPr>
              <a:buFont typeface="Wingdings" panose="05000000000000000000" pitchFamily="2" charset="2"/>
              <a:buChar char="§"/>
            </a:pPr>
            <a:r>
              <a:rPr lang="en-US" sz="1200" b="1" dirty="0">
                <a:latin typeface="+mn-lt"/>
              </a:rPr>
              <a:t>Pre-Tuning R²:</a:t>
            </a:r>
            <a:endParaRPr lang="en-US" sz="1200" dirty="0">
              <a:latin typeface="+mn-lt"/>
            </a:endParaRPr>
          </a:p>
          <a:p>
            <a:pPr marL="742950" lvl="1" indent="-285750" algn="l">
              <a:buFont typeface="Wingdings" panose="05000000000000000000" pitchFamily="2" charset="2"/>
              <a:buChar char="§"/>
            </a:pPr>
            <a:r>
              <a:rPr lang="en-US" sz="1200" b="1" dirty="0">
                <a:latin typeface="+mn-lt"/>
              </a:rPr>
              <a:t>Training:</a:t>
            </a:r>
            <a:r>
              <a:rPr lang="en-US" sz="1200" dirty="0">
                <a:latin typeface="+mn-lt"/>
              </a:rPr>
              <a:t> 0.960 (underfitting due to default parameters).</a:t>
            </a:r>
          </a:p>
          <a:p>
            <a:pPr marL="742950" lvl="1" indent="-285750" algn="l">
              <a:buFont typeface="Wingdings" panose="05000000000000000000" pitchFamily="2" charset="2"/>
              <a:buChar char="§"/>
            </a:pPr>
            <a:r>
              <a:rPr lang="en-US" sz="1200" b="1" dirty="0">
                <a:latin typeface="+mn-lt"/>
              </a:rPr>
              <a:t>Testing:</a:t>
            </a:r>
            <a:r>
              <a:rPr lang="en-US" sz="1200" dirty="0">
                <a:latin typeface="+mn-lt"/>
              </a:rPr>
              <a:t> 0.940 (indicated moderate generalization issues).</a:t>
            </a:r>
          </a:p>
          <a:p>
            <a:pPr>
              <a:buFont typeface="Wingdings" panose="05000000000000000000" pitchFamily="2" charset="2"/>
              <a:buChar char="§"/>
            </a:pPr>
            <a:r>
              <a:rPr lang="en-US" sz="1200" b="1" dirty="0">
                <a:latin typeface="+mn-lt"/>
              </a:rPr>
              <a:t>Post-Tuning R²:</a:t>
            </a:r>
            <a:endParaRPr lang="en-US" sz="1200" dirty="0">
              <a:latin typeface="+mn-lt"/>
            </a:endParaRPr>
          </a:p>
          <a:p>
            <a:pPr marL="742950" lvl="1" indent="-285750" algn="l">
              <a:buFont typeface="Wingdings" panose="05000000000000000000" pitchFamily="2" charset="2"/>
              <a:buChar char="§"/>
            </a:pPr>
            <a:r>
              <a:rPr lang="en-US" sz="1200" b="1" dirty="0">
                <a:latin typeface="+mn-lt"/>
              </a:rPr>
              <a:t>Training:</a:t>
            </a:r>
            <a:r>
              <a:rPr lang="en-US" sz="1200" dirty="0">
                <a:latin typeface="+mn-lt"/>
              </a:rPr>
              <a:t> 0.993 (significant improvement with better learning rate and depth control).</a:t>
            </a:r>
          </a:p>
          <a:p>
            <a:pPr marL="742950" lvl="1" indent="-285750" algn="l">
              <a:buFont typeface="Wingdings" panose="05000000000000000000" pitchFamily="2" charset="2"/>
              <a:buChar char="§"/>
            </a:pPr>
            <a:r>
              <a:rPr lang="en-US" sz="1200" b="1" dirty="0">
                <a:latin typeface="+mn-lt"/>
              </a:rPr>
              <a:t>Testing:</a:t>
            </a:r>
            <a:r>
              <a:rPr lang="en-US" sz="1200" dirty="0">
                <a:latin typeface="+mn-lt"/>
              </a:rPr>
              <a:t> 0.9807 (excellent generalization achieved).</a:t>
            </a:r>
          </a:p>
          <a:p>
            <a:pPr marL="285750" indent="-285750">
              <a:buFont typeface="Wingdings" panose="05000000000000000000" pitchFamily="2" charset="2"/>
              <a:buChar char="§"/>
            </a:pPr>
            <a:r>
              <a:rPr lang="en-US" sz="1200" dirty="0">
                <a:latin typeface="+mn-lt"/>
              </a:rPr>
              <a:t>Fine-tuning hyperparameters  helped balance bias and variance, improving model robustness.</a:t>
            </a:r>
          </a:p>
          <a:p>
            <a:pPr marL="285750" indent="-285750">
              <a:buFont typeface="Wingdings" panose="05000000000000000000" pitchFamily="2" charset="2"/>
              <a:buChar char="§"/>
            </a:pPr>
            <a:r>
              <a:rPr lang="en-US" sz="1200" dirty="0">
                <a:latin typeface="+mn-lt"/>
              </a:rPr>
              <a:t>Gradient Boosting achieved near-parity with Random Forest in terms of generalization, demonstrating its capability to capture complex patterns efficiently.</a:t>
            </a:r>
            <a:endParaRPr lang="en-US" sz="1200" dirty="0">
              <a:solidFill>
                <a:schemeClr val="tx1"/>
              </a:solidFill>
              <a:latin typeface="+mn-lt"/>
            </a:endParaRPr>
          </a:p>
        </p:txBody>
      </p:sp>
      <p:pic>
        <p:nvPicPr>
          <p:cNvPr id="4" name="Picture 2">
            <a:extLst>
              <a:ext uri="{FF2B5EF4-FFF2-40B4-BE49-F238E27FC236}">
                <a16:creationId xmlns:a16="http://schemas.microsoft.com/office/drawing/2014/main" id="{CA095FBB-38FF-AEDE-E2C9-D8E8210CCF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201" y="407208"/>
            <a:ext cx="4101038" cy="3437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2892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3" name="TextBox 12">
            <a:extLst>
              <a:ext uri="{FF2B5EF4-FFF2-40B4-BE49-F238E27FC236}">
                <a16:creationId xmlns:a16="http://schemas.microsoft.com/office/drawing/2014/main" id="{3B31F950-7519-EB05-106C-6BA016E1C557}"/>
              </a:ext>
            </a:extLst>
          </p:cNvPr>
          <p:cNvSpPr txBox="1"/>
          <p:nvPr/>
        </p:nvSpPr>
        <p:spPr>
          <a:xfrm>
            <a:off x="931335" y="555423"/>
            <a:ext cx="7514265" cy="553998"/>
          </a:xfrm>
          <a:prstGeom prst="rect">
            <a:avLst/>
          </a:prstGeom>
          <a:noFill/>
        </p:spPr>
        <p:txBody>
          <a:bodyPr wrap="square">
            <a:spAutoFit/>
          </a:bodyPr>
          <a:lstStyle/>
          <a:p>
            <a:pPr algn="ctr"/>
            <a:r>
              <a:rPr kumimoji="0" lang="en-US" sz="3000" b="1" i="0" u="none" strike="noStrike" kern="0" cap="all" spc="0" normalizeH="0" baseline="0" noProof="0" dirty="0">
                <a:ln>
                  <a:noFill/>
                </a:ln>
                <a:solidFill>
                  <a:srgbClr val="1F272D"/>
                </a:solidFill>
                <a:effectLst/>
                <a:uLnTx/>
                <a:uFillTx/>
                <a:latin typeface="Roboto" panose="02000000000000000000" pitchFamily="2" charset="0"/>
                <a:ea typeface="Roboto" panose="02000000000000000000" pitchFamily="2" charset="0"/>
                <a:cs typeface="Roboto" panose="02000000000000000000" pitchFamily="2" charset="0"/>
                <a:sym typeface="Roboto"/>
              </a:rPr>
              <a:t>Introduction</a:t>
            </a:r>
            <a:endParaRPr lang="en-IN" sz="3000" dirty="0">
              <a:latin typeface="Roboto" panose="02000000000000000000" pitchFamily="2" charset="0"/>
              <a:ea typeface="Roboto" panose="02000000000000000000" pitchFamily="2" charset="0"/>
              <a:cs typeface="Roboto" panose="02000000000000000000" pitchFamily="2" charset="0"/>
            </a:endParaRPr>
          </a:p>
        </p:txBody>
      </p:sp>
      <p:pic>
        <p:nvPicPr>
          <p:cNvPr id="5" name="Picture 4" descr="A diagram of a problem">
            <a:extLst>
              <a:ext uri="{FF2B5EF4-FFF2-40B4-BE49-F238E27FC236}">
                <a16:creationId xmlns:a16="http://schemas.microsoft.com/office/drawing/2014/main" id="{25FD0F1C-A64F-0F6F-5475-3EF51D346106}"/>
              </a:ext>
            </a:extLst>
          </p:cNvPr>
          <p:cNvPicPr>
            <a:picLocks noChangeAspect="1"/>
          </p:cNvPicPr>
          <p:nvPr/>
        </p:nvPicPr>
        <p:blipFill>
          <a:blip r:embed="rId2"/>
          <a:stretch>
            <a:fillRect/>
          </a:stretch>
        </p:blipFill>
        <p:spPr>
          <a:xfrm>
            <a:off x="5190068" y="1086956"/>
            <a:ext cx="3953932" cy="3103369"/>
          </a:xfrm>
          <a:prstGeom prst="rect">
            <a:avLst/>
          </a:prstGeom>
        </p:spPr>
      </p:pic>
      <p:sp>
        <p:nvSpPr>
          <p:cNvPr id="7" name="TextBox 6">
            <a:extLst>
              <a:ext uri="{FF2B5EF4-FFF2-40B4-BE49-F238E27FC236}">
                <a16:creationId xmlns:a16="http://schemas.microsoft.com/office/drawing/2014/main" id="{5F1E0F89-9B83-EC23-0E46-3D1A87201A34}"/>
              </a:ext>
            </a:extLst>
          </p:cNvPr>
          <p:cNvSpPr txBox="1"/>
          <p:nvPr/>
        </p:nvSpPr>
        <p:spPr>
          <a:xfrm>
            <a:off x="719668" y="1193800"/>
            <a:ext cx="4470400" cy="3108543"/>
          </a:xfrm>
          <a:prstGeom prst="rect">
            <a:avLst/>
          </a:prstGeom>
          <a:noFill/>
        </p:spPr>
        <p:txBody>
          <a:bodyPr wrap="square" rtlCol="0">
            <a:spAutoFit/>
          </a:bodyPr>
          <a:lstStyle/>
          <a:p>
            <a:pPr marL="285750" indent="-285750">
              <a:buFont typeface="Wingdings" panose="05000000000000000000" pitchFamily="2" charset="2"/>
              <a:buChar char="§"/>
            </a:pPr>
            <a:r>
              <a:rPr lang="en-US" dirty="0"/>
              <a:t>Businesses often struggle with finding the right balance between demand and pricing.</a:t>
            </a:r>
          </a:p>
          <a:p>
            <a:pPr marL="285750" indent="-285750">
              <a:buFont typeface="Wingdings" panose="05000000000000000000" pitchFamily="2" charset="2"/>
              <a:buChar char="§"/>
            </a:pPr>
            <a:r>
              <a:rPr lang="en-US" dirty="0"/>
              <a:t>Overpricing may reduce demand, while underpricing leads to revenue loss.</a:t>
            </a:r>
          </a:p>
          <a:p>
            <a:pPr marL="285750" indent="-285750">
              <a:buFont typeface="Wingdings" panose="05000000000000000000" pitchFamily="2" charset="2"/>
              <a:buChar char="§"/>
            </a:pPr>
            <a:r>
              <a:rPr lang="en-US" dirty="0"/>
              <a:t>Imbalances result in operational inefficiencies, such as:</a:t>
            </a:r>
          </a:p>
          <a:p>
            <a:pPr marL="645750" lvl="8" indent="-285750">
              <a:buFont typeface="Wingdings" panose="05000000000000000000" pitchFamily="2" charset="2"/>
              <a:buChar char="ü"/>
            </a:pPr>
            <a:r>
              <a:rPr lang="en-US" dirty="0"/>
              <a:t>Overstocking, which increases holding costs and waste.</a:t>
            </a:r>
          </a:p>
          <a:p>
            <a:pPr marL="645750" lvl="8" indent="-285750">
              <a:buFont typeface="Wingdings" panose="05000000000000000000" pitchFamily="2" charset="2"/>
              <a:buChar char="ü"/>
            </a:pPr>
            <a:r>
              <a:rPr lang="en-US" dirty="0"/>
              <a:t>Stockouts, causing missed sales opportunities and customer dissatisfaction.</a:t>
            </a:r>
          </a:p>
          <a:p>
            <a:pPr marL="285750" indent="-285750">
              <a:buFont typeface="Wingdings" panose="05000000000000000000" pitchFamily="2" charset="2"/>
              <a:buChar char="§"/>
            </a:pPr>
            <a:r>
              <a:rPr lang="en-US" dirty="0"/>
              <a:t>Dynamic factors like seasonality, competition, and consumer behavior add complexity.</a:t>
            </a:r>
          </a:p>
          <a:p>
            <a:endParaRPr lang="en-US" dirty="0"/>
          </a:p>
          <a:p>
            <a:endParaRPr lang="en-IN" dirty="0"/>
          </a:p>
        </p:txBody>
      </p:sp>
    </p:spTree>
    <p:extLst>
      <p:ext uri="{BB962C8B-B14F-4D97-AF65-F5344CB8AC3E}">
        <p14:creationId xmlns:p14="http://schemas.microsoft.com/office/powerpoint/2010/main" val="685799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57"/>
          <p:cNvSpPr txBox="1">
            <a:spLocks noGrp="1"/>
          </p:cNvSpPr>
          <p:nvPr>
            <p:ph type="title"/>
          </p:nvPr>
        </p:nvSpPr>
        <p:spPr>
          <a:xfrm>
            <a:off x="777600" y="-166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cap="all" dirty="0"/>
              <a:t>Model Performance Across Food Categories</a:t>
            </a:r>
            <a:br>
              <a:rPr lang="en-US" cap="all" dirty="0"/>
            </a:br>
            <a:endParaRPr lang="en-US" cap="all" dirty="0"/>
          </a:p>
        </p:txBody>
      </p:sp>
      <p:sp>
        <p:nvSpPr>
          <p:cNvPr id="1329" name="Google Shape;1329;p57"/>
          <p:cNvSpPr txBox="1">
            <a:spLocks noGrp="1"/>
          </p:cNvSpPr>
          <p:nvPr>
            <p:ph type="subTitle" idx="1"/>
          </p:nvPr>
        </p:nvSpPr>
        <p:spPr>
          <a:xfrm>
            <a:off x="1029763" y="813933"/>
            <a:ext cx="3420000" cy="931992"/>
          </a:xfrm>
          <a:prstGeom prst="rect">
            <a:avLst/>
          </a:prstGeom>
        </p:spPr>
        <p:txBody>
          <a:bodyPr spcFirstLastPara="1" wrap="square" lIns="91425" tIns="91425" rIns="91425" bIns="91425" anchor="t" anchorCtr="0">
            <a:noAutofit/>
          </a:bodyPr>
          <a:lstStyle/>
          <a:p>
            <a:pPr marL="0" indent="0"/>
            <a:r>
              <a:rPr lang="en-US" sz="1200" dirty="0"/>
              <a:t>The model trained on all 10 EFPG categories achieved higher R² scores when tested on individual categories, showcasing strong generalization across diverse food types.</a:t>
            </a:r>
          </a:p>
          <a:p>
            <a:pPr marL="0" indent="0"/>
            <a:endParaRPr lang="en-US" sz="1200" dirty="0">
              <a:solidFill>
                <a:schemeClr val="tx1"/>
              </a:solidFill>
              <a:latin typeface="+mn-lt"/>
            </a:endParaRPr>
          </a:p>
        </p:txBody>
      </p:sp>
      <p:sp>
        <p:nvSpPr>
          <p:cNvPr id="1332" name="Google Shape;1332;p57"/>
          <p:cNvSpPr txBox="1">
            <a:spLocks noGrp="1"/>
          </p:cNvSpPr>
          <p:nvPr>
            <p:ph type="subTitle" idx="4"/>
          </p:nvPr>
        </p:nvSpPr>
        <p:spPr>
          <a:xfrm>
            <a:off x="4898222" y="2699092"/>
            <a:ext cx="3972177" cy="936084"/>
          </a:xfrm>
          <a:prstGeom prst="rect">
            <a:avLst/>
          </a:prstGeom>
        </p:spPr>
        <p:txBody>
          <a:bodyPr spcFirstLastPara="1" wrap="square" lIns="91425" tIns="91425" rIns="91425" bIns="91425" anchor="t" anchorCtr="0">
            <a:noAutofit/>
          </a:bodyPr>
          <a:lstStyle/>
          <a:p>
            <a:pPr marL="0" indent="0"/>
            <a:r>
              <a:rPr lang="en-US" sz="1100" dirty="0"/>
              <a:t>The model trained on each individual EFPG category resulted in slightly lower R² scores, as it focuses solely on category-specific patterns without leveraging cross-category interactions.</a:t>
            </a:r>
            <a:endParaRPr lang="en-US" sz="1100" dirty="0">
              <a:solidFill>
                <a:schemeClr val="tx1"/>
              </a:solidFill>
            </a:endParaRPr>
          </a:p>
        </p:txBody>
      </p:sp>
      <p:pic>
        <p:nvPicPr>
          <p:cNvPr id="4" name="Picture 2">
            <a:extLst>
              <a:ext uri="{FF2B5EF4-FFF2-40B4-BE49-F238E27FC236}">
                <a16:creationId xmlns:a16="http://schemas.microsoft.com/office/drawing/2014/main" id="{78A71D9B-BCA0-3504-CDB9-90F7CD280F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9763" y="465549"/>
            <a:ext cx="4247837" cy="20328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bar graph showing different food categories">
            <a:extLst>
              <a:ext uri="{FF2B5EF4-FFF2-40B4-BE49-F238E27FC236}">
                <a16:creationId xmlns:a16="http://schemas.microsoft.com/office/drawing/2014/main" id="{06D28DD0-EFD4-8F4E-F24C-E83468F3C6DF}"/>
              </a:ext>
            </a:extLst>
          </p:cNvPr>
          <p:cNvPicPr>
            <a:picLocks noChangeAspect="1"/>
          </p:cNvPicPr>
          <p:nvPr/>
        </p:nvPicPr>
        <p:blipFill>
          <a:blip r:embed="rId4"/>
          <a:stretch>
            <a:fillRect/>
          </a:stretch>
        </p:blipFill>
        <p:spPr>
          <a:xfrm>
            <a:off x="777600" y="2444528"/>
            <a:ext cx="4022181" cy="2381296"/>
          </a:xfrm>
          <a:prstGeom prst="rect">
            <a:avLst/>
          </a:prstGeom>
        </p:spPr>
      </p:pic>
    </p:spTree>
    <p:extLst>
      <p:ext uri="{BB962C8B-B14F-4D97-AF65-F5344CB8AC3E}">
        <p14:creationId xmlns:p14="http://schemas.microsoft.com/office/powerpoint/2010/main" val="26731150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5" name="TextBox 4">
            <a:extLst>
              <a:ext uri="{FF2B5EF4-FFF2-40B4-BE49-F238E27FC236}">
                <a16:creationId xmlns:a16="http://schemas.microsoft.com/office/drawing/2014/main" id="{1D109F36-1939-E6FD-33FE-3D837B7052F6}"/>
              </a:ext>
            </a:extLst>
          </p:cNvPr>
          <p:cNvSpPr txBox="1"/>
          <p:nvPr/>
        </p:nvSpPr>
        <p:spPr>
          <a:xfrm>
            <a:off x="720000" y="440072"/>
            <a:ext cx="7740000" cy="369332"/>
          </a:xfrm>
          <a:prstGeom prst="rect">
            <a:avLst/>
          </a:prstGeom>
          <a:noFill/>
        </p:spPr>
        <p:txBody>
          <a:bodyPr wrap="square" rtlCol="0">
            <a:spAutoFit/>
          </a:bodyPr>
          <a:lstStyle/>
          <a:p>
            <a:pPr algn="ctr"/>
            <a:r>
              <a:rPr lang="en-IN" sz="1800" b="1" dirty="0"/>
              <a:t>MODEL PERFORMANCE METRICS</a:t>
            </a:r>
          </a:p>
        </p:txBody>
      </p:sp>
      <p:graphicFrame>
        <p:nvGraphicFramePr>
          <p:cNvPr id="3" name="Table 2">
            <a:extLst>
              <a:ext uri="{FF2B5EF4-FFF2-40B4-BE49-F238E27FC236}">
                <a16:creationId xmlns:a16="http://schemas.microsoft.com/office/drawing/2014/main" id="{CB2831EF-B006-12B7-BC76-B3AB6CBA61D7}"/>
              </a:ext>
            </a:extLst>
          </p:cNvPr>
          <p:cNvGraphicFramePr>
            <a:graphicFrameLocks noGrp="1"/>
          </p:cNvGraphicFramePr>
          <p:nvPr>
            <p:extLst>
              <p:ext uri="{D42A27DB-BD31-4B8C-83A1-F6EECF244321}">
                <p14:modId xmlns:p14="http://schemas.microsoft.com/office/powerpoint/2010/main" val="3074757219"/>
              </p:ext>
            </p:extLst>
          </p:nvPr>
        </p:nvGraphicFramePr>
        <p:xfrm>
          <a:off x="720000" y="922125"/>
          <a:ext cx="8157613" cy="3716152"/>
        </p:xfrm>
        <a:graphic>
          <a:graphicData uri="http://schemas.openxmlformats.org/drawingml/2006/table">
            <a:tbl>
              <a:tblPr firstRow="1" bandRow="1">
                <a:effectLst>
                  <a:innerShdw blurRad="114300">
                    <a:prstClr val="black"/>
                  </a:innerShdw>
                </a:effectLst>
                <a:tableStyleId>{3C2FFA5D-87B4-456A-9821-1D502468CF0F}</a:tableStyleId>
              </a:tblPr>
              <a:tblGrid>
                <a:gridCol w="1678140">
                  <a:extLst>
                    <a:ext uri="{9D8B030D-6E8A-4147-A177-3AD203B41FA5}">
                      <a16:colId xmlns:a16="http://schemas.microsoft.com/office/drawing/2014/main" val="735126602"/>
                    </a:ext>
                  </a:extLst>
                </a:gridCol>
                <a:gridCol w="1080003">
                  <a:extLst>
                    <a:ext uri="{9D8B030D-6E8A-4147-A177-3AD203B41FA5}">
                      <a16:colId xmlns:a16="http://schemas.microsoft.com/office/drawing/2014/main" val="2465620407"/>
                    </a:ext>
                  </a:extLst>
                </a:gridCol>
                <a:gridCol w="1079894">
                  <a:extLst>
                    <a:ext uri="{9D8B030D-6E8A-4147-A177-3AD203B41FA5}">
                      <a16:colId xmlns:a16="http://schemas.microsoft.com/office/drawing/2014/main" val="187076047"/>
                    </a:ext>
                  </a:extLst>
                </a:gridCol>
                <a:gridCol w="1079894">
                  <a:extLst>
                    <a:ext uri="{9D8B030D-6E8A-4147-A177-3AD203B41FA5}">
                      <a16:colId xmlns:a16="http://schemas.microsoft.com/office/drawing/2014/main" val="2037410985"/>
                    </a:ext>
                  </a:extLst>
                </a:gridCol>
                <a:gridCol w="1079894">
                  <a:extLst>
                    <a:ext uri="{9D8B030D-6E8A-4147-A177-3AD203B41FA5}">
                      <a16:colId xmlns:a16="http://schemas.microsoft.com/office/drawing/2014/main" val="2812882462"/>
                    </a:ext>
                  </a:extLst>
                </a:gridCol>
                <a:gridCol w="1079894">
                  <a:extLst>
                    <a:ext uri="{9D8B030D-6E8A-4147-A177-3AD203B41FA5}">
                      <a16:colId xmlns:a16="http://schemas.microsoft.com/office/drawing/2014/main" val="2828358409"/>
                    </a:ext>
                  </a:extLst>
                </a:gridCol>
                <a:gridCol w="1079894">
                  <a:extLst>
                    <a:ext uri="{9D8B030D-6E8A-4147-A177-3AD203B41FA5}">
                      <a16:colId xmlns:a16="http://schemas.microsoft.com/office/drawing/2014/main" val="2535403813"/>
                    </a:ext>
                  </a:extLst>
                </a:gridCol>
              </a:tblGrid>
              <a:tr h="440756">
                <a:tc rowSpan="2">
                  <a:txBody>
                    <a:bodyPr/>
                    <a:lstStyle/>
                    <a:p>
                      <a:pPr algn="ctr"/>
                      <a:endParaRPr lang="en-IN" dirty="0">
                        <a:solidFill>
                          <a:schemeClr val="tx1"/>
                        </a:solidFill>
                      </a:endParaRPr>
                    </a:p>
                    <a:p>
                      <a:pPr algn="ctr"/>
                      <a:r>
                        <a:rPr lang="en-IN" dirty="0">
                          <a:solidFill>
                            <a:srgbClr val="004800"/>
                          </a:solidFill>
                        </a:rPr>
                        <a:t>Machine learning</a:t>
                      </a:r>
                    </a:p>
                    <a:p>
                      <a:pPr algn="ctr"/>
                      <a:r>
                        <a:rPr lang="en-IN" dirty="0">
                          <a:solidFill>
                            <a:srgbClr val="004800"/>
                          </a:solidFill>
                        </a:rPr>
                        <a:t>Model Used</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tx2">
                        <a:lumMod val="40000"/>
                        <a:lumOff val="60000"/>
                      </a:schemeClr>
                    </a:solidFill>
                  </a:tcPr>
                </a:tc>
                <a:tc gridSpan="2">
                  <a:txBody>
                    <a:bodyPr/>
                    <a:lstStyle/>
                    <a:p>
                      <a:pPr algn="ctr"/>
                      <a:r>
                        <a:rPr lang="en-IN" dirty="0">
                          <a:solidFill>
                            <a:srgbClr val="004800"/>
                          </a:solidFill>
                        </a:rPr>
                        <a:t>MSE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tx2">
                        <a:lumMod val="40000"/>
                        <a:lumOff val="60000"/>
                      </a:schemeClr>
                    </a:solidFill>
                  </a:tcPr>
                </a:tc>
                <a:tc hMerge="1">
                  <a:txBody>
                    <a:bodyPr/>
                    <a:lstStyle/>
                    <a:p>
                      <a:endParaRPr lang="en-IN" dirty="0"/>
                    </a:p>
                  </a:txBody>
                  <a:tcPr/>
                </a:tc>
                <a:tc gridSpan="2">
                  <a:txBody>
                    <a:bodyPr/>
                    <a:lstStyle/>
                    <a:p>
                      <a:pPr algn="ctr"/>
                      <a:r>
                        <a:rPr lang="en-IN" dirty="0">
                          <a:solidFill>
                            <a:srgbClr val="004800"/>
                          </a:solidFill>
                        </a:rPr>
                        <a:t>MAE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tx2">
                        <a:lumMod val="40000"/>
                        <a:lumOff val="60000"/>
                      </a:schemeClr>
                    </a:solidFill>
                  </a:tcPr>
                </a:tc>
                <a:tc hMerge="1">
                  <a:txBody>
                    <a:bodyPr/>
                    <a:lstStyle/>
                    <a:p>
                      <a:endParaRPr lang="en-IN" dirty="0"/>
                    </a:p>
                  </a:txBody>
                  <a:tcPr/>
                </a:tc>
                <a:tc gridSpan="2">
                  <a:txBody>
                    <a:bodyPr/>
                    <a:lstStyle/>
                    <a:p>
                      <a:pPr algn="ctr"/>
                      <a:r>
                        <a:rPr lang="en-IN" dirty="0">
                          <a:solidFill>
                            <a:srgbClr val="004800"/>
                          </a:solidFill>
                        </a:rPr>
                        <a:t>R-square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chemeClr val="tx2">
                        <a:lumMod val="40000"/>
                        <a:lumOff val="60000"/>
                      </a:schemeClr>
                    </a:solidFill>
                  </a:tcPr>
                </a:tc>
                <a:tc hMerge="1">
                  <a:txBody>
                    <a:bodyPr/>
                    <a:lstStyle/>
                    <a:p>
                      <a:endParaRPr lang="en-IN" dirty="0"/>
                    </a:p>
                  </a:txBody>
                  <a:tcPr/>
                </a:tc>
                <a:extLst>
                  <a:ext uri="{0D108BD9-81ED-4DB2-BD59-A6C34878D82A}">
                    <a16:rowId xmlns:a16="http://schemas.microsoft.com/office/drawing/2014/main" val="2453592916"/>
                  </a:ext>
                </a:extLst>
              </a:tr>
              <a:tr h="440756">
                <a:tc vMerge="1">
                  <a:txBody>
                    <a:bodyPr/>
                    <a:lstStyle/>
                    <a:p>
                      <a:endParaRPr lang="en-IN" dirty="0"/>
                    </a:p>
                  </a:txBody>
                  <a:tcPr/>
                </a:tc>
                <a:tc>
                  <a:txBody>
                    <a:bodyPr/>
                    <a:lstStyle/>
                    <a:p>
                      <a:pPr algn="ctr"/>
                      <a:r>
                        <a:rPr lang="en-IN" b="1" dirty="0">
                          <a:solidFill>
                            <a:srgbClr val="FB412D"/>
                          </a:solidFill>
                        </a:rPr>
                        <a:t>Train</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FF7474">
                        <a:alpha val="40000"/>
                      </a:srgbClr>
                    </a:solidFill>
                  </a:tcPr>
                </a:tc>
                <a:tc>
                  <a:txBody>
                    <a:bodyPr/>
                    <a:lstStyle/>
                    <a:p>
                      <a:pPr algn="ctr"/>
                      <a:r>
                        <a:rPr lang="en-IN" b="1" dirty="0">
                          <a:solidFill>
                            <a:srgbClr val="0070C0"/>
                          </a:solidFill>
                        </a:rPr>
                        <a:t>Test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C5D3FF">
                        <a:alpha val="40000"/>
                      </a:srgbClr>
                    </a:solidFill>
                  </a:tcPr>
                </a:tc>
                <a:tc>
                  <a:txBody>
                    <a:bodyPr/>
                    <a:lstStyle/>
                    <a:p>
                      <a:pPr algn="ctr"/>
                      <a:r>
                        <a:rPr lang="en-IN" b="1" dirty="0">
                          <a:solidFill>
                            <a:srgbClr val="FB412D"/>
                          </a:solidFill>
                        </a:rPr>
                        <a:t>Train</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FF7474">
                        <a:alpha val="40000"/>
                      </a:srgbClr>
                    </a:solidFill>
                  </a:tcPr>
                </a:tc>
                <a:tc>
                  <a:txBody>
                    <a:bodyPr/>
                    <a:lstStyle/>
                    <a:p>
                      <a:pPr algn="ctr"/>
                      <a:r>
                        <a:rPr lang="en-IN" b="1" dirty="0">
                          <a:solidFill>
                            <a:srgbClr val="0070C0"/>
                          </a:solidFill>
                        </a:rPr>
                        <a:t>Test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C5D3FF">
                        <a:alpha val="40000"/>
                      </a:srgbClr>
                    </a:solidFill>
                  </a:tcPr>
                </a:tc>
                <a:tc>
                  <a:txBody>
                    <a:bodyPr/>
                    <a:lstStyle/>
                    <a:p>
                      <a:pPr algn="ctr"/>
                      <a:r>
                        <a:rPr lang="en-IN" b="1" dirty="0">
                          <a:solidFill>
                            <a:srgbClr val="FB412D"/>
                          </a:solidFill>
                        </a:rPr>
                        <a:t>Train</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FF7474">
                        <a:alpha val="40000"/>
                      </a:srgbClr>
                    </a:solidFill>
                  </a:tcPr>
                </a:tc>
                <a:tc>
                  <a:txBody>
                    <a:bodyPr/>
                    <a:lstStyle/>
                    <a:p>
                      <a:pPr algn="ctr"/>
                      <a:r>
                        <a:rPr lang="en-IN" b="1" dirty="0">
                          <a:solidFill>
                            <a:srgbClr val="0070C0"/>
                          </a:solidFill>
                        </a:rPr>
                        <a:t>Test</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C5D3FF">
                        <a:alpha val="40000"/>
                      </a:srgbClr>
                    </a:solidFill>
                  </a:tcPr>
                </a:tc>
                <a:extLst>
                  <a:ext uri="{0D108BD9-81ED-4DB2-BD59-A6C34878D82A}">
                    <a16:rowId xmlns:a16="http://schemas.microsoft.com/office/drawing/2014/main" val="1932478531"/>
                  </a:ext>
                </a:extLst>
              </a:tr>
              <a:tr h="4879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latin typeface="+mn-lt"/>
                          <a:ea typeface="+mn-ea"/>
                          <a:cs typeface="+mn-cs"/>
                          <a:sym typeface="Arial"/>
                        </a:rPr>
                        <a:t>Linear</a:t>
                      </a:r>
                      <a:r>
                        <a:rPr lang="en-US" sz="1400" b="1" i="0" u="none" strike="noStrike" cap="none" dirty="0">
                          <a:solidFill>
                            <a:srgbClr val="398700"/>
                          </a:solidFill>
                          <a:latin typeface="+mn-lt"/>
                          <a:ea typeface="+mn-ea"/>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latin typeface="+mn-lt"/>
                          <a:ea typeface="+mn-ea"/>
                          <a:cs typeface="+mn-cs"/>
                          <a:sym typeface="Arial"/>
                        </a:rPr>
                        <a:t>Regressor</a:t>
                      </a:r>
                      <a:endParaRPr lang="en-IN"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5.72 × 10¹⁹</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4.96 × 10¹⁹</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5.03 × 10⁹</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4.82 × 10⁹</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0.86</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0.84</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extLst>
                  <a:ext uri="{0D108BD9-81ED-4DB2-BD59-A6C34878D82A}">
                    <a16:rowId xmlns:a16="http://schemas.microsoft.com/office/drawing/2014/main" val="2751135109"/>
                  </a:ext>
                </a:extLst>
              </a:tr>
              <a:tr h="4879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latin typeface="+mn-lt"/>
                          <a:ea typeface="+mn-ea"/>
                          <a:cs typeface="+mn-cs"/>
                          <a:sym typeface="Arial"/>
                        </a:rPr>
                        <a:t>Decision Tree Regressor</a:t>
                      </a:r>
                      <a:endParaRPr lang="en-GB" sz="1400" b="1" i="0" u="none" strike="noStrike" cap="none" dirty="0">
                        <a:solidFill>
                          <a:schemeClr val="tx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3.20 × 10¹⁸</a:t>
                      </a:r>
                    </a:p>
                    <a:p>
                      <a:pPr algn="ct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8.39 × 10¹⁸</a:t>
                      </a:r>
                    </a:p>
                    <a:p>
                      <a:pPr algn="ct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833,497,890</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1,381,366,798</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0.9920</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0.9737</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extLst>
                  <a:ext uri="{0D108BD9-81ED-4DB2-BD59-A6C34878D82A}">
                    <a16:rowId xmlns:a16="http://schemas.microsoft.com/office/drawing/2014/main" val="42218633"/>
                  </a:ext>
                </a:extLst>
              </a:tr>
              <a:tr h="4879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tx1"/>
                          </a:solidFill>
                          <a:latin typeface="+mn-lt"/>
                          <a:ea typeface="+mn-ea"/>
                          <a:cs typeface="+mn-cs"/>
                          <a:sym typeface="Arial"/>
                        </a:rPr>
                        <a:t>Bagged Decision Tree Regressor</a:t>
                      </a:r>
                      <a:endParaRPr lang="en-GB" sz="1400" b="1" i="0" u="none" strike="noStrike" cap="none" dirty="0">
                        <a:solidFill>
                          <a:schemeClr val="tx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3.46 × 10¹⁸</a:t>
                      </a:r>
                    </a:p>
                    <a:p>
                      <a:pPr algn="ctr"/>
                      <a:endParaRPr lang="en-IN" sz="1400" b="0" i="0" u="none" strike="noStrike" cap="none" dirty="0">
                        <a:solidFill>
                          <a:schemeClr val="dk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6.18 × 10¹⁸</a:t>
                      </a:r>
                      <a:endParaRPr lang="en-IN" dirty="0"/>
                    </a:p>
                    <a:p>
                      <a:pPr algn="ct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t>882,559,525</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1,210,872,591</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0.9914</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dirty="0">
                          <a:solidFill>
                            <a:schemeClr val="tx1"/>
                          </a:solidFill>
                        </a:rPr>
                        <a:t>0.9806</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extLst>
                  <a:ext uri="{0D108BD9-81ED-4DB2-BD59-A6C34878D82A}">
                    <a16:rowId xmlns:a16="http://schemas.microsoft.com/office/drawing/2014/main" val="3266757407"/>
                  </a:ext>
                </a:extLst>
              </a:tr>
              <a:tr h="487953">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400" b="1" i="0" u="none" strike="noStrike" cap="none" dirty="0">
                          <a:solidFill>
                            <a:schemeClr val="dk1"/>
                          </a:solidFill>
                          <a:latin typeface="+mn-lt"/>
                          <a:ea typeface="+mn-ea"/>
                          <a:cs typeface="+mn-cs"/>
                          <a:sym typeface="Arial"/>
                        </a:rPr>
                        <a:t>Random Forest</a:t>
                      </a:r>
                      <a:r>
                        <a:rPr lang="en-IN" sz="1400" b="1" i="0" u="none" strike="noStrike" cap="none" dirty="0">
                          <a:solidFill>
                            <a:schemeClr val="dk1"/>
                          </a:solidFill>
                          <a:latin typeface="+mn-lt"/>
                          <a:ea typeface="+mn-ea"/>
                          <a:cs typeface="+mn-cs"/>
                          <a:sym typeface="Arial"/>
                        </a:rPr>
                        <a:t> Regressor</a:t>
                      </a:r>
                      <a:endParaRPr lang="en-GB" sz="1400" b="1" i="0" u="none" strike="noStrike" cap="none" dirty="0">
                        <a:solidFill>
                          <a:schemeClr val="dk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3.45 × 10¹⁸</a:t>
                      </a:r>
                    </a:p>
                    <a:p>
                      <a:pPr algn="ct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dirty="0">
                          <a:solidFill>
                            <a:schemeClr val="tx1"/>
                          </a:solidFill>
                        </a:rPr>
                        <a:t>6.17 × 10¹⁸</a:t>
                      </a:r>
                    </a:p>
                    <a:p>
                      <a:pPr algn="ct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882,305,350</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1,210,537,842</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0.991</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tc>
                  <a:txBody>
                    <a:bodyPr/>
                    <a:lstStyle/>
                    <a:p>
                      <a:pPr algn="ctr"/>
                      <a:r>
                        <a:rPr lang="en-US" dirty="0">
                          <a:solidFill>
                            <a:schemeClr val="tx1"/>
                          </a:solidFill>
                        </a:rPr>
                        <a:t>0.9814</a:t>
                      </a:r>
                      <a:endParaRPr lang="en-IN"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4BE13F">
                        <a:alpha val="40000"/>
                      </a:srgbClr>
                    </a:solidFill>
                  </a:tcPr>
                </a:tc>
                <a:extLst>
                  <a:ext uri="{0D108BD9-81ED-4DB2-BD59-A6C34878D82A}">
                    <a16:rowId xmlns:a16="http://schemas.microsoft.com/office/drawing/2014/main" val="2569424065"/>
                  </a:ext>
                </a:extLst>
              </a:tr>
              <a:tr h="717578">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400" b="1" i="0" u="none" strike="noStrike" cap="none" dirty="0">
                          <a:solidFill>
                            <a:schemeClr val="dk1"/>
                          </a:solidFill>
                          <a:latin typeface="+mn-lt"/>
                          <a:ea typeface="+mn-ea"/>
                          <a:cs typeface="+mn-cs"/>
                          <a:sym typeface="Arial"/>
                        </a:rPr>
                        <a:t>Gradient</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GB" sz="1400" b="1" i="0" u="none" strike="noStrike" cap="none" dirty="0">
                          <a:solidFill>
                            <a:schemeClr val="dk1"/>
                          </a:solidFill>
                          <a:latin typeface="+mn-lt"/>
                          <a:ea typeface="+mn-ea"/>
                          <a:cs typeface="+mn-cs"/>
                          <a:sym typeface="Arial"/>
                        </a:rPr>
                        <a:t>Boosting</a:t>
                      </a:r>
                      <a:r>
                        <a:rPr lang="en-IN" sz="1400" b="1" i="0" u="none" strike="noStrike" cap="none" dirty="0">
                          <a:solidFill>
                            <a:schemeClr val="dk1"/>
                          </a:solidFill>
                          <a:latin typeface="+mn-lt"/>
                          <a:ea typeface="+mn-ea"/>
                          <a:cs typeface="+mn-cs"/>
                          <a:sym typeface="Arial"/>
                        </a:rPr>
                        <a:t> Regressor</a:t>
                      </a:r>
                      <a:endParaRPr lang="en-GB" sz="1400" b="1" i="0" u="none" strike="noStrike" cap="none" dirty="0">
                        <a:solidFill>
                          <a:schemeClr val="dk1"/>
                        </a:solidFill>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IN" sz="1100" dirty="0"/>
                        <a:t>1.7 </a:t>
                      </a:r>
                      <a:r>
                        <a:rPr lang="en-US" sz="1100" dirty="0">
                          <a:solidFill>
                            <a:schemeClr val="tx1"/>
                          </a:solidFill>
                        </a:rPr>
                        <a:t>× 10¹⁹</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(Pre-Tuning)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2.73x</a:t>
                      </a:r>
                      <a:r>
                        <a:rPr lang="en-US" sz="1100" dirty="0">
                          <a:solidFill>
                            <a:schemeClr val="tx1"/>
                          </a:solidFill>
                        </a:rPr>
                        <a:t>10¹⁸</a:t>
                      </a: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 </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(Post-Tuning)</a:t>
                      </a:r>
                      <a:endParaRPr kumimoji="0" lang="en-IN" sz="1100" b="0" i="0" u="none" strike="noStrike" kern="0" cap="none" spc="0" normalizeH="0" baseline="0" noProof="0" dirty="0">
                        <a:ln>
                          <a:noFill/>
                        </a:ln>
                        <a:solidFill>
                          <a:srgbClr val="1F272D"/>
                        </a:solidFill>
                        <a:effectLst/>
                        <a:uLnTx/>
                        <a:uFillTx/>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IN" sz="1100" b="0" i="0" u="none" strike="noStrike" kern="0" cap="none" spc="0" normalizeH="0" baseline="0" noProof="0" dirty="0">
                          <a:ln>
                            <a:noFill/>
                          </a:ln>
                          <a:solidFill>
                            <a:srgbClr val="1F272D"/>
                          </a:solidFill>
                          <a:effectLst/>
                          <a:uLnTx/>
                          <a:uFillTx/>
                          <a:latin typeface="+mn-lt"/>
                          <a:ea typeface="+mn-ea"/>
                          <a:cs typeface="+mn-cs"/>
                          <a:sym typeface="Arial"/>
                        </a:rPr>
                        <a:t>2.02 </a:t>
                      </a: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 10¹⁹</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(Pre-Tuning)</a:t>
                      </a:r>
                      <a:endParaRPr kumimoji="0" lang="en-IN" sz="1100" b="0" i="0" u="none" strike="noStrike" kern="0" cap="none" spc="0" normalizeH="0" baseline="0" noProof="0" dirty="0">
                        <a:ln>
                          <a:noFill/>
                        </a:ln>
                        <a:solidFill>
                          <a:srgbClr val="1F272D"/>
                        </a:solidFill>
                        <a:effectLst/>
                        <a:uLnTx/>
                        <a:uFillTx/>
                        <a:latin typeface="+mn-lt"/>
                        <a:ea typeface="+mn-ea"/>
                        <a:cs typeface="+mn-cs"/>
                        <a:sym typeface="Arial"/>
                      </a:endParaRPr>
                    </a:p>
                    <a:p>
                      <a:pPr algn="ctr"/>
                      <a:r>
                        <a:rPr lang="en-IN" sz="1100" dirty="0"/>
                        <a:t>6.13x</a:t>
                      </a:r>
                      <a:r>
                        <a:rPr lang="en-US" sz="1100" dirty="0">
                          <a:solidFill>
                            <a:schemeClr val="tx1"/>
                          </a:solidFill>
                        </a:rPr>
                        <a:t>10¹⁸</a:t>
                      </a:r>
                      <a:endParaRPr lang="en-IN" sz="1100" dirty="0"/>
                    </a:p>
                    <a:p>
                      <a:pPr algn="ct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(Post-Tuning)</a:t>
                      </a:r>
                      <a:endParaRPr lang="en-IN"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IN" sz="1100" dirty="0"/>
                        <a:t>2.4 </a:t>
                      </a:r>
                      <a:r>
                        <a:rPr lang="en-US" sz="1100" dirty="0">
                          <a:solidFill>
                            <a:schemeClr val="tx1"/>
                          </a:solidFill>
                        </a:rPr>
                        <a:t>× 10⁹</a:t>
                      </a:r>
                    </a:p>
                    <a:p>
                      <a:pPr algn="ctr"/>
                      <a:r>
                        <a:rPr lang="en-US" sz="1100" dirty="0">
                          <a:solidFill>
                            <a:schemeClr val="tx1"/>
                          </a:solidFill>
                        </a:rPr>
                        <a:t>(Pre-Tuning)</a:t>
                      </a:r>
                    </a:p>
                    <a:p>
                      <a:pPr algn="ctr"/>
                      <a:r>
                        <a:rPr lang="en-IN" sz="1100" dirty="0">
                          <a:solidFill>
                            <a:schemeClr val="tx1"/>
                          </a:solidFill>
                        </a:rPr>
                        <a:t>0.97 </a:t>
                      </a:r>
                      <a:r>
                        <a:rPr lang="en-US" sz="1100" dirty="0">
                          <a:solidFill>
                            <a:schemeClr val="tx1"/>
                          </a:solidFill>
                        </a:rPr>
                        <a:t>× 10⁹</a:t>
                      </a:r>
                    </a:p>
                    <a:p>
                      <a:pPr algn="ctr"/>
                      <a:r>
                        <a:rPr lang="en-US" sz="1100" dirty="0">
                          <a:solidFill>
                            <a:schemeClr val="tx1"/>
                          </a:solidFill>
                        </a:rPr>
                        <a:t>(Pre-Tuning)</a:t>
                      </a:r>
                      <a:endParaRPr lang="en-IN"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IN" sz="1100" dirty="0"/>
                        <a:t>2.5 </a:t>
                      </a:r>
                      <a:r>
                        <a:rPr lang="en-US" sz="1100" dirty="0">
                          <a:solidFill>
                            <a:schemeClr val="tx1"/>
                          </a:solidFill>
                        </a:rPr>
                        <a:t>× 10⁹</a:t>
                      </a:r>
                    </a:p>
                    <a:p>
                      <a:pPr algn="ctr"/>
                      <a:r>
                        <a:rPr lang="en-US" sz="1100" dirty="0">
                          <a:solidFill>
                            <a:schemeClr val="tx1"/>
                          </a:solidFill>
                        </a:rPr>
                        <a:t>(Pre-Tuning)</a:t>
                      </a:r>
                    </a:p>
                    <a:p>
                      <a:pPr algn="ctr"/>
                      <a:r>
                        <a:rPr lang="en-IN" sz="1100" dirty="0">
                          <a:solidFill>
                            <a:schemeClr val="tx1"/>
                          </a:solidFill>
                        </a:rPr>
                        <a:t>1.3 </a:t>
                      </a:r>
                      <a:r>
                        <a:rPr lang="en-US" sz="1100" dirty="0">
                          <a:solidFill>
                            <a:schemeClr val="tx1"/>
                          </a:solidFill>
                        </a:rPr>
                        <a:t>× 10⁹</a:t>
                      </a:r>
                    </a:p>
                    <a:p>
                      <a:pPr algn="ctr"/>
                      <a:r>
                        <a:rPr lang="en-US" sz="1100" dirty="0">
                          <a:solidFill>
                            <a:schemeClr val="tx1"/>
                          </a:solidFill>
                        </a:rPr>
                        <a:t>(Post-Tuning)</a:t>
                      </a:r>
                      <a:endParaRPr lang="en-IN" sz="11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sz="1100" dirty="0"/>
                        <a:t>0.96</a:t>
                      </a:r>
                    </a:p>
                    <a:p>
                      <a:pPr algn="ct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(Pre-Tuning)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0.993</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(Post-Tuning)</a:t>
                      </a:r>
                      <a:endParaRPr kumimoji="0" lang="en-IN" sz="1100" b="0" i="0" u="none" strike="noStrike" kern="0" cap="none" spc="0" normalizeH="0" baseline="0" noProof="0" dirty="0">
                        <a:ln>
                          <a:noFill/>
                        </a:ln>
                        <a:solidFill>
                          <a:srgbClr val="1F272D"/>
                        </a:solidFill>
                        <a:effectLst/>
                        <a:uLnTx/>
                        <a:uFillTx/>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tc>
                  <a:txBody>
                    <a:bodyPr/>
                    <a:lstStyle/>
                    <a:p>
                      <a:pPr algn="ctr"/>
                      <a:r>
                        <a:rPr lang="en-US" sz="1100" dirty="0"/>
                        <a:t>0.94</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(Pre-Tuning)</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0.9807</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1F272D"/>
                          </a:solidFill>
                          <a:effectLst/>
                          <a:uLnTx/>
                          <a:uFillTx/>
                          <a:latin typeface="+mn-lt"/>
                          <a:ea typeface="+mn-ea"/>
                          <a:cs typeface="+mn-cs"/>
                          <a:sym typeface="Arial"/>
                        </a:rPr>
                        <a:t>(Post-Tuning)</a:t>
                      </a:r>
                      <a:endParaRPr kumimoji="0" lang="en-IN" sz="1100" b="0" i="0" u="none" strike="noStrike" kern="0" cap="none" spc="0" normalizeH="0" baseline="0" noProof="0" dirty="0">
                        <a:ln>
                          <a:noFill/>
                        </a:ln>
                        <a:solidFill>
                          <a:srgbClr val="1F272D"/>
                        </a:solidFill>
                        <a:effectLst/>
                        <a:uLnTx/>
                        <a:uFillTx/>
                        <a:latin typeface="+mn-lt"/>
                        <a:ea typeface="+mn-ea"/>
                        <a:cs typeface="+mn-cs"/>
                        <a:sym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cell3D prstMaterial="dkEdge">
                      <a:bevel/>
                      <a:lightRig rig="flood" dir="t"/>
                    </a:cell3D>
                    <a:solidFill>
                      <a:srgbClr val="AAE571"/>
                    </a:solidFill>
                  </a:tcPr>
                </a:tc>
                <a:extLst>
                  <a:ext uri="{0D108BD9-81ED-4DB2-BD59-A6C34878D82A}">
                    <a16:rowId xmlns:a16="http://schemas.microsoft.com/office/drawing/2014/main" val="1902872206"/>
                  </a:ext>
                </a:extLst>
              </a:tr>
            </a:tbl>
          </a:graphicData>
        </a:graphic>
      </p:graphicFrame>
    </p:spTree>
    <p:extLst>
      <p:ext uri="{BB962C8B-B14F-4D97-AF65-F5344CB8AC3E}">
        <p14:creationId xmlns:p14="http://schemas.microsoft.com/office/powerpoint/2010/main" val="29820607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pic>
        <p:nvPicPr>
          <p:cNvPr id="6" name="Picture 2">
            <a:extLst>
              <a:ext uri="{FF2B5EF4-FFF2-40B4-BE49-F238E27FC236}">
                <a16:creationId xmlns:a16="http://schemas.microsoft.com/office/drawing/2014/main" id="{06087F19-5682-DDBF-FE95-67BB3348BE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05" y="595220"/>
            <a:ext cx="4512695" cy="38448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FA3E8C87-2484-FA08-08A9-4B3E0AFB83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833" y="1614150"/>
            <a:ext cx="4109662" cy="19042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F85782-69C8-D13D-C51E-E24C0279B76B}"/>
              </a:ext>
            </a:extLst>
          </p:cNvPr>
          <p:cNvSpPr txBox="1"/>
          <p:nvPr/>
        </p:nvSpPr>
        <p:spPr>
          <a:xfrm>
            <a:off x="0" y="208800"/>
            <a:ext cx="9144000" cy="523220"/>
          </a:xfrm>
          <a:prstGeom prst="rect">
            <a:avLst/>
          </a:prstGeom>
          <a:noFill/>
        </p:spPr>
        <p:txBody>
          <a:bodyPr wrap="square" rtlCol="0">
            <a:spAutoFit/>
          </a:bodyPr>
          <a:lstStyle/>
          <a:p>
            <a:pPr algn="ctr"/>
            <a:r>
              <a:rPr lang="en-US" sz="2800" b="1" dirty="0">
                <a:latin typeface="+mj-lt"/>
              </a:rPr>
              <a:t>SEASONAL DECOMPOSITION</a:t>
            </a:r>
            <a:endParaRPr lang="en-IN" sz="2800" b="1" dirty="0">
              <a:latin typeface="+mj-lt"/>
            </a:endParaRPr>
          </a:p>
        </p:txBody>
      </p:sp>
    </p:spTree>
    <p:extLst>
      <p:ext uri="{BB962C8B-B14F-4D97-AF65-F5344CB8AC3E}">
        <p14:creationId xmlns:p14="http://schemas.microsoft.com/office/powerpoint/2010/main" val="712423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ARIMA ON SEASONALLY ADJUSTED DATA</a:t>
            </a:r>
            <a:br>
              <a:rPr lang="en-US" sz="2850" dirty="0"/>
            </a:br>
            <a:r>
              <a:rPr lang="en-US" sz="1500" dirty="0"/>
              <a:t>'Alcohol in New York-Newark-Jersey City  NY-NJ-PA'</a:t>
            </a:r>
            <a:endParaRPr lang="en-IN" sz="1500" dirty="0"/>
          </a:p>
        </p:txBody>
      </p:sp>
      <p:pic>
        <p:nvPicPr>
          <p:cNvPr id="2050" name="Picture 2">
            <a:extLst>
              <a:ext uri="{FF2B5EF4-FFF2-40B4-BE49-F238E27FC236}">
                <a16:creationId xmlns:a16="http://schemas.microsoft.com/office/drawing/2014/main" id="{9DE40A7C-E8A5-FC3A-C6FF-01C5D286A6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1" y="1917824"/>
            <a:ext cx="4360553" cy="216010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6CB1D9F-309D-8A52-1E21-DBAB5A1C0282}"/>
              </a:ext>
            </a:extLst>
          </p:cNvPr>
          <p:cNvSpPr txBox="1"/>
          <p:nvPr/>
        </p:nvSpPr>
        <p:spPr>
          <a:xfrm>
            <a:off x="422894" y="941486"/>
            <a:ext cx="4360554" cy="900246"/>
          </a:xfrm>
          <a:prstGeom prst="rect">
            <a:avLst/>
          </a:prstGeom>
          <a:noFill/>
        </p:spPr>
        <p:txBody>
          <a:bodyPr wrap="square" rtlCol="0">
            <a:spAutoFit/>
          </a:bodyPr>
          <a:lstStyle/>
          <a:p>
            <a:r>
              <a:rPr lang="en-US" sz="1050" b="1"/>
              <a:t>Augmented Dickey-Fuller Test :</a:t>
            </a:r>
          </a:p>
          <a:p>
            <a:pPr marL="171450" indent="-171450">
              <a:buFont typeface="Wingdings" panose="05000000000000000000" pitchFamily="2" charset="2"/>
              <a:buChar char="§"/>
            </a:pPr>
            <a:r>
              <a:rPr lang="en-US" sz="1050" i="1"/>
              <a:t>ADF Statistic: </a:t>
            </a:r>
            <a:r>
              <a:rPr lang="en-US" sz="1050"/>
              <a:t>-2.4724</a:t>
            </a:r>
          </a:p>
          <a:p>
            <a:pPr marL="171450" indent="-171450">
              <a:buFont typeface="Wingdings" panose="05000000000000000000" pitchFamily="2" charset="2"/>
              <a:buChar char="§"/>
            </a:pPr>
            <a:r>
              <a:rPr lang="en-US" sz="1050" i="1"/>
              <a:t>p-value: </a:t>
            </a:r>
            <a:r>
              <a:rPr lang="en-US" sz="1050"/>
              <a:t>0.1223</a:t>
            </a:r>
          </a:p>
          <a:p>
            <a:pPr marL="171450" indent="-171450">
              <a:buFont typeface="Wingdings" panose="05000000000000000000" pitchFamily="2" charset="2"/>
              <a:buChar char="§"/>
            </a:pPr>
            <a:r>
              <a:rPr lang="en-US" sz="1050"/>
              <a:t>seasonally adjusted data is non-stationary (fail to reject null hypothesis)</a:t>
            </a:r>
            <a:endParaRPr lang="en-IN" sz="1050" dirty="0"/>
          </a:p>
        </p:txBody>
      </p:sp>
      <p:pic>
        <p:nvPicPr>
          <p:cNvPr id="2056" name="Picture 8">
            <a:extLst>
              <a:ext uri="{FF2B5EF4-FFF2-40B4-BE49-F238E27FC236}">
                <a16:creationId xmlns:a16="http://schemas.microsoft.com/office/drawing/2014/main" id="{3453BF82-A2D7-5494-7A8B-4AAC6D4B08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3447" y="1861828"/>
            <a:ext cx="4150186" cy="226409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3ECE90B-4653-E0EE-2213-14D0EEFDA2C4}"/>
              </a:ext>
            </a:extLst>
          </p:cNvPr>
          <p:cNvSpPr txBox="1"/>
          <p:nvPr/>
        </p:nvSpPr>
        <p:spPr>
          <a:xfrm>
            <a:off x="4901893" y="941486"/>
            <a:ext cx="3784553" cy="900246"/>
          </a:xfrm>
          <a:prstGeom prst="rect">
            <a:avLst/>
          </a:prstGeom>
          <a:noFill/>
        </p:spPr>
        <p:txBody>
          <a:bodyPr wrap="square" rtlCol="0">
            <a:spAutoFit/>
          </a:bodyPr>
          <a:lstStyle/>
          <a:p>
            <a:r>
              <a:rPr lang="en-US" sz="1050" b="1" dirty="0"/>
              <a:t>Augmented Dickey-Fuller Test Results:</a:t>
            </a:r>
          </a:p>
          <a:p>
            <a:pPr marL="171450" indent="-171450">
              <a:buFont typeface="Wingdings" panose="05000000000000000000" pitchFamily="2" charset="2"/>
              <a:buChar char="§"/>
            </a:pPr>
            <a:r>
              <a:rPr lang="en-US" sz="1050" i="1" dirty="0"/>
              <a:t>ADF Statistic: </a:t>
            </a:r>
            <a:r>
              <a:rPr lang="en-US" sz="1050" dirty="0"/>
              <a:t>-7.5889</a:t>
            </a:r>
          </a:p>
          <a:p>
            <a:pPr marL="171450" indent="-171450">
              <a:buFont typeface="Wingdings" panose="05000000000000000000" pitchFamily="2" charset="2"/>
              <a:buChar char="§"/>
            </a:pPr>
            <a:r>
              <a:rPr lang="en-US" sz="1050" i="1" dirty="0"/>
              <a:t>p-value: </a:t>
            </a:r>
            <a:r>
              <a:rPr lang="en-US" sz="1050" dirty="0"/>
              <a:t>0.00001</a:t>
            </a:r>
          </a:p>
          <a:p>
            <a:pPr marL="171450" indent="-171450">
              <a:buFont typeface="Wingdings" panose="05000000000000000000" pitchFamily="2" charset="2"/>
              <a:buChar char="§"/>
            </a:pPr>
            <a:r>
              <a:rPr lang="en-US" sz="1050" dirty="0"/>
              <a:t>Differenced seasonally adjusted data is stationary (reject null hypothesis))</a:t>
            </a:r>
            <a:endParaRPr lang="en-IN" sz="1050" dirty="0"/>
          </a:p>
        </p:txBody>
      </p:sp>
      <p:sp>
        <p:nvSpPr>
          <p:cNvPr id="13" name="TextBox 12">
            <a:extLst>
              <a:ext uri="{FF2B5EF4-FFF2-40B4-BE49-F238E27FC236}">
                <a16:creationId xmlns:a16="http://schemas.microsoft.com/office/drawing/2014/main" id="{EC6E5E97-5C4B-AA00-34C4-0BDB7630D538}"/>
              </a:ext>
            </a:extLst>
          </p:cNvPr>
          <p:cNvSpPr txBox="1"/>
          <p:nvPr/>
        </p:nvSpPr>
        <p:spPr>
          <a:xfrm>
            <a:off x="2449364" y="4330467"/>
            <a:ext cx="4245271" cy="577081"/>
          </a:xfrm>
          <a:prstGeom prst="rect">
            <a:avLst/>
          </a:prstGeom>
          <a:noFill/>
        </p:spPr>
        <p:txBody>
          <a:bodyPr wrap="square">
            <a:spAutoFit/>
          </a:bodyPr>
          <a:lstStyle/>
          <a:p>
            <a:pPr marL="171450" indent="-171450">
              <a:buFont typeface="Wingdings" panose="05000000000000000000" pitchFamily="2" charset="2"/>
              <a:buChar char="§"/>
            </a:pPr>
            <a:r>
              <a:rPr lang="en-IN" sz="1050" i="1" dirty="0"/>
              <a:t>d=1 since stationary after first differencing p=2 and q=2 </a:t>
            </a:r>
          </a:p>
          <a:p>
            <a:pPr marL="171450" indent="-171450">
              <a:buFont typeface="Wingdings" panose="05000000000000000000" pitchFamily="2" charset="2"/>
              <a:buChar char="§"/>
            </a:pPr>
            <a:r>
              <a:rPr lang="en-IN" sz="1050" i="1" dirty="0"/>
              <a:t>2 significant spikes in ACF and PACF before becoming insignificant</a:t>
            </a:r>
          </a:p>
        </p:txBody>
      </p:sp>
      <p:sp>
        <p:nvSpPr>
          <p:cNvPr id="4" name="TextBox 3">
            <a:extLst>
              <a:ext uri="{FF2B5EF4-FFF2-40B4-BE49-F238E27FC236}">
                <a16:creationId xmlns:a16="http://schemas.microsoft.com/office/drawing/2014/main" id="{691E87C1-1FDF-80B9-867C-58B38FB8EA2B}"/>
              </a:ext>
            </a:extLst>
          </p:cNvPr>
          <p:cNvSpPr txBox="1"/>
          <p:nvPr/>
        </p:nvSpPr>
        <p:spPr>
          <a:xfrm>
            <a:off x="1063800" y="4046300"/>
            <a:ext cx="808200" cy="215444"/>
          </a:xfrm>
          <a:prstGeom prst="rect">
            <a:avLst/>
          </a:prstGeom>
          <a:noFill/>
        </p:spPr>
        <p:txBody>
          <a:bodyPr wrap="square">
            <a:spAutoFit/>
          </a:bodyPr>
          <a:lstStyle/>
          <a:p>
            <a:r>
              <a:rPr lang="en-US" sz="800" i="1" dirty="0"/>
              <a:t>TIME LAGS</a:t>
            </a:r>
            <a:endParaRPr lang="en-US" sz="800" dirty="0"/>
          </a:p>
        </p:txBody>
      </p:sp>
      <p:sp>
        <p:nvSpPr>
          <p:cNvPr id="5" name="TextBox 4">
            <a:extLst>
              <a:ext uri="{FF2B5EF4-FFF2-40B4-BE49-F238E27FC236}">
                <a16:creationId xmlns:a16="http://schemas.microsoft.com/office/drawing/2014/main" id="{44D0D8CE-21A0-C15C-72BA-D1CEFF33B8B7}"/>
              </a:ext>
            </a:extLst>
          </p:cNvPr>
          <p:cNvSpPr txBox="1"/>
          <p:nvPr/>
        </p:nvSpPr>
        <p:spPr>
          <a:xfrm>
            <a:off x="3297000" y="4036314"/>
            <a:ext cx="808200" cy="215444"/>
          </a:xfrm>
          <a:prstGeom prst="rect">
            <a:avLst/>
          </a:prstGeom>
          <a:noFill/>
        </p:spPr>
        <p:txBody>
          <a:bodyPr wrap="square">
            <a:spAutoFit/>
          </a:bodyPr>
          <a:lstStyle/>
          <a:p>
            <a:r>
              <a:rPr lang="en-US" sz="800" i="1" dirty="0"/>
              <a:t>TIME LAGS</a:t>
            </a:r>
            <a:endParaRPr lang="en-US" sz="800" dirty="0"/>
          </a:p>
        </p:txBody>
      </p:sp>
      <p:sp>
        <p:nvSpPr>
          <p:cNvPr id="6" name="TextBox 5">
            <a:extLst>
              <a:ext uri="{FF2B5EF4-FFF2-40B4-BE49-F238E27FC236}">
                <a16:creationId xmlns:a16="http://schemas.microsoft.com/office/drawing/2014/main" id="{5F52F692-84DF-1732-CE1C-894299D9F1C3}"/>
              </a:ext>
            </a:extLst>
          </p:cNvPr>
          <p:cNvSpPr txBox="1"/>
          <p:nvPr/>
        </p:nvSpPr>
        <p:spPr>
          <a:xfrm>
            <a:off x="5637000" y="4067944"/>
            <a:ext cx="808200" cy="215444"/>
          </a:xfrm>
          <a:prstGeom prst="rect">
            <a:avLst/>
          </a:prstGeom>
          <a:noFill/>
        </p:spPr>
        <p:txBody>
          <a:bodyPr wrap="square">
            <a:spAutoFit/>
          </a:bodyPr>
          <a:lstStyle/>
          <a:p>
            <a:r>
              <a:rPr lang="en-US" sz="800" i="1" dirty="0"/>
              <a:t>TIME LAGS</a:t>
            </a:r>
            <a:endParaRPr lang="en-US" sz="800" dirty="0"/>
          </a:p>
        </p:txBody>
      </p:sp>
      <p:sp>
        <p:nvSpPr>
          <p:cNvPr id="7" name="TextBox 6">
            <a:extLst>
              <a:ext uri="{FF2B5EF4-FFF2-40B4-BE49-F238E27FC236}">
                <a16:creationId xmlns:a16="http://schemas.microsoft.com/office/drawing/2014/main" id="{B41A4DD6-6A1A-1677-4A64-3464B8A2F870}"/>
              </a:ext>
            </a:extLst>
          </p:cNvPr>
          <p:cNvSpPr txBox="1"/>
          <p:nvPr/>
        </p:nvSpPr>
        <p:spPr>
          <a:xfrm>
            <a:off x="7781255" y="4043514"/>
            <a:ext cx="808200" cy="215444"/>
          </a:xfrm>
          <a:prstGeom prst="rect">
            <a:avLst/>
          </a:prstGeom>
          <a:noFill/>
        </p:spPr>
        <p:txBody>
          <a:bodyPr wrap="square">
            <a:spAutoFit/>
          </a:bodyPr>
          <a:lstStyle/>
          <a:p>
            <a:r>
              <a:rPr lang="en-US" sz="800" i="1" dirty="0"/>
              <a:t>TIME LAGS</a:t>
            </a:r>
            <a:endParaRPr lang="en-US" sz="800" dirty="0"/>
          </a:p>
        </p:txBody>
      </p:sp>
    </p:spTree>
    <p:extLst>
      <p:ext uri="{BB962C8B-B14F-4D97-AF65-F5344CB8AC3E}">
        <p14:creationId xmlns:p14="http://schemas.microsoft.com/office/powerpoint/2010/main" val="19387937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ARIMA ON SEASONALLY ADJUSTED DATA.</a:t>
            </a:r>
            <a:br>
              <a:rPr lang="en-US" sz="2850" dirty="0"/>
            </a:br>
            <a:r>
              <a:rPr lang="en-US" sz="1500" dirty="0"/>
              <a:t>'Alcohol in New York-Newark-Jersey City  NY-NJ-PA'</a:t>
            </a:r>
            <a:endParaRPr lang="en-IN" sz="1500" dirty="0"/>
          </a:p>
        </p:txBody>
      </p:sp>
      <p:pic>
        <p:nvPicPr>
          <p:cNvPr id="3074" name="Picture 2">
            <a:extLst>
              <a:ext uri="{FF2B5EF4-FFF2-40B4-BE49-F238E27FC236}">
                <a16:creationId xmlns:a16="http://schemas.microsoft.com/office/drawing/2014/main" id="{968DBEAC-DBC0-0CD1-4A94-9ACF3DDCC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431" y="1827840"/>
            <a:ext cx="5532969" cy="30075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E589FA-5B6C-A66D-6F6B-86944A820024}"/>
              </a:ext>
            </a:extLst>
          </p:cNvPr>
          <p:cNvSpPr txBox="1"/>
          <p:nvPr/>
        </p:nvSpPr>
        <p:spPr>
          <a:xfrm>
            <a:off x="592128" y="927594"/>
            <a:ext cx="3245472" cy="738664"/>
          </a:xfrm>
          <a:prstGeom prst="rect">
            <a:avLst/>
          </a:prstGeom>
          <a:noFill/>
        </p:spPr>
        <p:txBody>
          <a:bodyPr wrap="square">
            <a:spAutoFit/>
          </a:bodyPr>
          <a:lstStyle/>
          <a:p>
            <a:r>
              <a:rPr lang="en-US" sz="1050" b="1" dirty="0"/>
              <a:t>A</a:t>
            </a:r>
            <a:r>
              <a:rPr lang="en-IN" sz="1050" b="1" dirty="0"/>
              <a:t>RIMA(p=2,d=1,q=2)</a:t>
            </a:r>
          </a:p>
          <a:p>
            <a:r>
              <a:rPr lang="en-IN" sz="1050" i="1" dirty="0"/>
              <a:t>Mean Absolute Error (MAE): </a:t>
            </a:r>
            <a:r>
              <a:rPr lang="en-IN" sz="1050" dirty="0"/>
              <a:t>714760420.93</a:t>
            </a:r>
          </a:p>
          <a:p>
            <a:r>
              <a:rPr lang="en-IN" sz="1050" i="1" dirty="0"/>
              <a:t>Root Mean Squared Error (RMSE): </a:t>
            </a:r>
            <a:r>
              <a:rPr lang="en-IN" sz="1050" dirty="0"/>
              <a:t>850405217.16</a:t>
            </a:r>
          </a:p>
          <a:p>
            <a:r>
              <a:rPr lang="en-IN" sz="1050" i="1" dirty="0"/>
              <a:t>Akaike Information Criterion (AIC): </a:t>
            </a:r>
            <a:r>
              <a:rPr lang="en-IN" sz="1050" dirty="0"/>
              <a:t>3780.11</a:t>
            </a:r>
          </a:p>
        </p:txBody>
      </p:sp>
      <p:sp>
        <p:nvSpPr>
          <p:cNvPr id="5" name="TextBox 4">
            <a:extLst>
              <a:ext uri="{FF2B5EF4-FFF2-40B4-BE49-F238E27FC236}">
                <a16:creationId xmlns:a16="http://schemas.microsoft.com/office/drawing/2014/main" id="{5EA7301A-4C99-9DBB-13EF-030DC3C03B99}"/>
              </a:ext>
            </a:extLst>
          </p:cNvPr>
          <p:cNvSpPr txBox="1"/>
          <p:nvPr/>
        </p:nvSpPr>
        <p:spPr>
          <a:xfrm>
            <a:off x="5918400" y="2372826"/>
            <a:ext cx="3014650" cy="1500411"/>
          </a:xfrm>
          <a:prstGeom prst="rect">
            <a:avLst/>
          </a:prstGeom>
          <a:noFill/>
        </p:spPr>
        <p:txBody>
          <a:bodyPr wrap="square">
            <a:spAutoFit/>
          </a:bodyPr>
          <a:lstStyle/>
          <a:p>
            <a:r>
              <a:rPr lang="en-US" sz="900" b="1" dirty="0"/>
              <a:t>A</a:t>
            </a:r>
            <a:r>
              <a:rPr lang="en-IN" sz="900" b="1" dirty="0"/>
              <a:t>RIMA(p=2,d=1,q=1)</a:t>
            </a:r>
          </a:p>
          <a:p>
            <a:r>
              <a:rPr lang="en-IN" sz="900" i="1" dirty="0"/>
              <a:t>Mean Absolute Error (MAE): </a:t>
            </a:r>
            <a:r>
              <a:rPr lang="en-IN" sz="900" dirty="0"/>
              <a:t>736843676.90</a:t>
            </a:r>
          </a:p>
          <a:p>
            <a:r>
              <a:rPr lang="en-IN" sz="900" i="1" dirty="0"/>
              <a:t>Root Mean Squared Error (RMSE): </a:t>
            </a:r>
            <a:r>
              <a:rPr lang="en-IN" sz="900" dirty="0"/>
              <a:t>892594857.30</a:t>
            </a:r>
          </a:p>
          <a:p>
            <a:r>
              <a:rPr lang="en-IN" sz="900" i="1" dirty="0"/>
              <a:t>Akaike Information Criterion (AIC): </a:t>
            </a:r>
            <a:r>
              <a:rPr lang="en-IN" sz="900" dirty="0"/>
              <a:t>3782.91</a:t>
            </a:r>
            <a:br>
              <a:rPr lang="en-IN" sz="900" dirty="0"/>
            </a:br>
            <a:endParaRPr lang="en-IN" sz="900" dirty="0"/>
          </a:p>
          <a:p>
            <a:r>
              <a:rPr lang="en-US" sz="900" b="1" dirty="0"/>
              <a:t>A</a:t>
            </a:r>
            <a:r>
              <a:rPr lang="en-IN" sz="900" b="1" dirty="0"/>
              <a:t>RIMA(p=1,d=1,q=2)</a:t>
            </a:r>
          </a:p>
          <a:p>
            <a:r>
              <a:rPr lang="en-IN" sz="900" i="1" dirty="0"/>
              <a:t>Mean Absolute Error (MAE): </a:t>
            </a:r>
            <a:r>
              <a:rPr lang="en-IN" sz="900" dirty="0"/>
              <a:t>741106115.86</a:t>
            </a:r>
          </a:p>
          <a:p>
            <a:r>
              <a:rPr lang="en-IN" sz="900" i="1" dirty="0"/>
              <a:t>Root Mean Squared Error (RMSE): </a:t>
            </a:r>
            <a:r>
              <a:rPr lang="en-IN" sz="900" dirty="0"/>
              <a:t>897683318.38</a:t>
            </a:r>
          </a:p>
          <a:p>
            <a:r>
              <a:rPr lang="en-IN" sz="900" i="1" dirty="0"/>
              <a:t>Akaike Information Criterion (AIC): </a:t>
            </a:r>
            <a:r>
              <a:rPr lang="en-IN" sz="900" dirty="0"/>
              <a:t>3783.36</a:t>
            </a:r>
          </a:p>
          <a:p>
            <a:endParaRPr lang="en-IN" sz="1050" dirty="0"/>
          </a:p>
        </p:txBody>
      </p:sp>
      <p:sp>
        <p:nvSpPr>
          <p:cNvPr id="8" name="TextBox 7">
            <a:extLst>
              <a:ext uri="{FF2B5EF4-FFF2-40B4-BE49-F238E27FC236}">
                <a16:creationId xmlns:a16="http://schemas.microsoft.com/office/drawing/2014/main" id="{EC366825-CE33-1D8D-B6DA-D55A32419D24}"/>
              </a:ext>
            </a:extLst>
          </p:cNvPr>
          <p:cNvSpPr txBox="1"/>
          <p:nvPr/>
        </p:nvSpPr>
        <p:spPr>
          <a:xfrm>
            <a:off x="2514229" y="4854010"/>
            <a:ext cx="1275372" cy="230832"/>
          </a:xfrm>
          <a:prstGeom prst="rect">
            <a:avLst/>
          </a:prstGeom>
          <a:noFill/>
        </p:spPr>
        <p:txBody>
          <a:bodyPr wrap="square">
            <a:spAutoFit/>
          </a:bodyPr>
          <a:lstStyle/>
          <a:p>
            <a:r>
              <a:rPr lang="en-US" sz="900" i="1" dirty="0"/>
              <a:t>A</a:t>
            </a:r>
            <a:r>
              <a:rPr lang="en-IN" sz="900" i="1" dirty="0"/>
              <a:t>RIMA(p=2,d=1,q=2)</a:t>
            </a:r>
          </a:p>
        </p:txBody>
      </p:sp>
    </p:spTree>
    <p:extLst>
      <p:ext uri="{BB962C8B-B14F-4D97-AF65-F5344CB8AC3E}">
        <p14:creationId xmlns:p14="http://schemas.microsoft.com/office/powerpoint/2010/main" val="22759471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ARIMA ON SEASONALLY ADJUSTED DATA</a:t>
            </a:r>
            <a:br>
              <a:rPr lang="en-US" sz="2850" dirty="0"/>
            </a:br>
            <a:r>
              <a:rPr lang="en-US" sz="1500" dirty="0"/>
              <a:t>'Cheese and cream cheese in Dallas-Fort Worth-Arlington  TX'</a:t>
            </a:r>
            <a:endParaRPr lang="en-IN" sz="1500" dirty="0"/>
          </a:p>
        </p:txBody>
      </p:sp>
      <p:pic>
        <p:nvPicPr>
          <p:cNvPr id="4098" name="Picture 2">
            <a:extLst>
              <a:ext uri="{FF2B5EF4-FFF2-40B4-BE49-F238E27FC236}">
                <a16:creationId xmlns:a16="http://schemas.microsoft.com/office/drawing/2014/main" id="{43E6270A-C88C-881D-4860-E4D1EA846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723" y="901626"/>
            <a:ext cx="4695677" cy="40159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5638DCC7-B1E3-CB78-56DD-5234988908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207" y="901626"/>
            <a:ext cx="3754393" cy="200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71043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ARIMA ON SEASONALLY ADJUSTED DATA</a:t>
            </a:r>
            <a:br>
              <a:rPr lang="en-US" sz="2850" dirty="0"/>
            </a:br>
            <a:r>
              <a:rPr lang="en-US" sz="1500" dirty="0"/>
              <a:t>'Cheese and cream cheese in Dallas-Fort Worth-Arlington  TX'</a:t>
            </a:r>
            <a:endParaRPr lang="en-IN" sz="1500" dirty="0"/>
          </a:p>
        </p:txBody>
      </p:sp>
      <p:sp>
        <p:nvSpPr>
          <p:cNvPr id="9" name="TextBox 8">
            <a:extLst>
              <a:ext uri="{FF2B5EF4-FFF2-40B4-BE49-F238E27FC236}">
                <a16:creationId xmlns:a16="http://schemas.microsoft.com/office/drawing/2014/main" id="{A6CB1D9F-309D-8A52-1E21-DBAB5A1C0282}"/>
              </a:ext>
            </a:extLst>
          </p:cNvPr>
          <p:cNvSpPr txBox="1"/>
          <p:nvPr/>
        </p:nvSpPr>
        <p:spPr>
          <a:xfrm>
            <a:off x="453600" y="941486"/>
            <a:ext cx="4214265" cy="900246"/>
          </a:xfrm>
          <a:prstGeom prst="rect">
            <a:avLst/>
          </a:prstGeom>
          <a:noFill/>
        </p:spPr>
        <p:txBody>
          <a:bodyPr wrap="square" rtlCol="0">
            <a:spAutoFit/>
          </a:bodyPr>
          <a:lstStyle/>
          <a:p>
            <a:r>
              <a:rPr lang="en-US" sz="1050" b="1" dirty="0"/>
              <a:t>Augmented Dickey-Fuller Test :</a:t>
            </a:r>
          </a:p>
          <a:p>
            <a:pPr marL="171450" indent="-171450">
              <a:buFont typeface="Wingdings" panose="05000000000000000000" pitchFamily="2" charset="2"/>
              <a:buChar char="§"/>
            </a:pPr>
            <a:r>
              <a:rPr lang="en-US" sz="1050" i="1" dirty="0"/>
              <a:t>ADF Statistic: </a:t>
            </a:r>
            <a:r>
              <a:rPr lang="en-US" sz="1050" dirty="0"/>
              <a:t>-0.2797</a:t>
            </a:r>
          </a:p>
          <a:p>
            <a:pPr marL="171450" indent="-171450">
              <a:buFont typeface="Wingdings" panose="05000000000000000000" pitchFamily="2" charset="2"/>
              <a:buChar char="§"/>
            </a:pPr>
            <a:r>
              <a:rPr lang="en-US" sz="1050" i="1" dirty="0"/>
              <a:t>p-value: </a:t>
            </a:r>
            <a:r>
              <a:rPr lang="en-US" sz="1050" dirty="0"/>
              <a:t>0.9283 </a:t>
            </a:r>
          </a:p>
          <a:p>
            <a:pPr marL="171450" indent="-171450">
              <a:buFont typeface="Wingdings" panose="05000000000000000000" pitchFamily="2" charset="2"/>
              <a:buChar char="§"/>
            </a:pPr>
            <a:r>
              <a:rPr lang="en-US" sz="1050" dirty="0"/>
              <a:t>seasonally adjusted data is non-stationary (fail to reject null hypothesis)</a:t>
            </a:r>
            <a:endParaRPr lang="en-IN" sz="1050" dirty="0"/>
          </a:p>
        </p:txBody>
      </p:sp>
      <p:sp>
        <p:nvSpPr>
          <p:cNvPr id="11" name="TextBox 10">
            <a:extLst>
              <a:ext uri="{FF2B5EF4-FFF2-40B4-BE49-F238E27FC236}">
                <a16:creationId xmlns:a16="http://schemas.microsoft.com/office/drawing/2014/main" id="{E3ECE90B-4653-E0EE-2213-14D0EEFDA2C4}"/>
              </a:ext>
            </a:extLst>
          </p:cNvPr>
          <p:cNvSpPr txBox="1"/>
          <p:nvPr/>
        </p:nvSpPr>
        <p:spPr>
          <a:xfrm>
            <a:off x="4769047" y="860695"/>
            <a:ext cx="4476135" cy="900246"/>
          </a:xfrm>
          <a:prstGeom prst="rect">
            <a:avLst/>
          </a:prstGeom>
          <a:noFill/>
        </p:spPr>
        <p:txBody>
          <a:bodyPr wrap="square" rtlCol="0">
            <a:spAutoFit/>
          </a:bodyPr>
          <a:lstStyle/>
          <a:p>
            <a:r>
              <a:rPr lang="en-US" sz="1050" b="1" dirty="0"/>
              <a:t>Augmented Dickey-Fuller Test :</a:t>
            </a:r>
          </a:p>
          <a:p>
            <a:pPr marL="171450" indent="-171450">
              <a:buFont typeface="Wingdings" panose="05000000000000000000" pitchFamily="2" charset="2"/>
              <a:buChar char="§"/>
            </a:pPr>
            <a:r>
              <a:rPr lang="en-US" sz="1050" i="1" dirty="0"/>
              <a:t>ADF Statistic: </a:t>
            </a:r>
            <a:r>
              <a:rPr lang="en-US" sz="1050" dirty="0"/>
              <a:t>-10.3946</a:t>
            </a:r>
          </a:p>
          <a:p>
            <a:pPr marL="171450" indent="-171450">
              <a:buFont typeface="Wingdings" panose="05000000000000000000" pitchFamily="2" charset="2"/>
              <a:buChar char="§"/>
            </a:pPr>
            <a:r>
              <a:rPr lang="en-US" sz="1050" i="1" dirty="0"/>
              <a:t>p-value: </a:t>
            </a:r>
            <a:r>
              <a:rPr lang="en-US" sz="1050" dirty="0"/>
              <a:t>0.00001 </a:t>
            </a:r>
          </a:p>
          <a:p>
            <a:pPr marL="171450" indent="-171450">
              <a:buFont typeface="Wingdings" panose="05000000000000000000" pitchFamily="2" charset="2"/>
              <a:buChar char="§"/>
            </a:pPr>
            <a:r>
              <a:rPr lang="en-US" sz="1050" dirty="0"/>
              <a:t>Differenced seasonally adjusted data is stationary (reject null hypothesis)</a:t>
            </a:r>
            <a:endParaRPr lang="en-IN" sz="1050" dirty="0"/>
          </a:p>
        </p:txBody>
      </p:sp>
      <p:sp>
        <p:nvSpPr>
          <p:cNvPr id="13" name="TextBox 12">
            <a:extLst>
              <a:ext uri="{FF2B5EF4-FFF2-40B4-BE49-F238E27FC236}">
                <a16:creationId xmlns:a16="http://schemas.microsoft.com/office/drawing/2014/main" id="{EC6E5E97-5C4B-AA00-34C4-0BDB7630D538}"/>
              </a:ext>
            </a:extLst>
          </p:cNvPr>
          <p:cNvSpPr txBox="1"/>
          <p:nvPr/>
        </p:nvSpPr>
        <p:spPr>
          <a:xfrm>
            <a:off x="2696811" y="4265619"/>
            <a:ext cx="4144471" cy="577081"/>
          </a:xfrm>
          <a:prstGeom prst="rect">
            <a:avLst/>
          </a:prstGeom>
          <a:noFill/>
        </p:spPr>
        <p:txBody>
          <a:bodyPr wrap="square">
            <a:spAutoFit/>
          </a:bodyPr>
          <a:lstStyle/>
          <a:p>
            <a:pPr marL="171450" indent="-171450">
              <a:buFont typeface="Wingdings" panose="05000000000000000000" pitchFamily="2" charset="2"/>
              <a:buChar char="§"/>
            </a:pPr>
            <a:r>
              <a:rPr lang="en-IN" sz="1050" i="1" dirty="0"/>
              <a:t>d=1 since stationary after first differencing p=1 and q=1 .</a:t>
            </a:r>
          </a:p>
          <a:p>
            <a:pPr marL="171450" indent="-171450">
              <a:buFont typeface="Wingdings" panose="05000000000000000000" pitchFamily="2" charset="2"/>
              <a:buChar char="§"/>
            </a:pPr>
            <a:r>
              <a:rPr lang="en-IN" sz="1050" i="1" dirty="0"/>
              <a:t>1 significant spike in ACF and PACF before becoming insignificant</a:t>
            </a:r>
          </a:p>
        </p:txBody>
      </p:sp>
      <p:pic>
        <p:nvPicPr>
          <p:cNvPr id="5122" name="Picture 2">
            <a:extLst>
              <a:ext uri="{FF2B5EF4-FFF2-40B4-BE49-F238E27FC236}">
                <a16:creationId xmlns:a16="http://schemas.microsoft.com/office/drawing/2014/main" id="{E1296FEC-8C6A-2C2E-2C39-F5F0CD9F77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1" y="1828126"/>
            <a:ext cx="4319434" cy="227333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92069510-1C37-8E72-B0BF-125A6D9287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307" y="1828126"/>
            <a:ext cx="3992094" cy="22571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ACE6D68-D58D-207D-316F-40AF1F90384E}"/>
              </a:ext>
            </a:extLst>
          </p:cNvPr>
          <p:cNvSpPr txBox="1"/>
          <p:nvPr/>
        </p:nvSpPr>
        <p:spPr>
          <a:xfrm>
            <a:off x="1063800" y="4046300"/>
            <a:ext cx="808200" cy="215444"/>
          </a:xfrm>
          <a:prstGeom prst="rect">
            <a:avLst/>
          </a:prstGeom>
          <a:noFill/>
        </p:spPr>
        <p:txBody>
          <a:bodyPr wrap="square">
            <a:spAutoFit/>
          </a:bodyPr>
          <a:lstStyle/>
          <a:p>
            <a:r>
              <a:rPr lang="en-US" sz="800" i="1" dirty="0"/>
              <a:t>TIME LAGS</a:t>
            </a:r>
            <a:endParaRPr lang="en-US" sz="800" dirty="0"/>
          </a:p>
        </p:txBody>
      </p:sp>
      <p:sp>
        <p:nvSpPr>
          <p:cNvPr id="4" name="TextBox 3">
            <a:extLst>
              <a:ext uri="{FF2B5EF4-FFF2-40B4-BE49-F238E27FC236}">
                <a16:creationId xmlns:a16="http://schemas.microsoft.com/office/drawing/2014/main" id="{8B182509-B80D-2C80-EB53-579B01D4AD29}"/>
              </a:ext>
            </a:extLst>
          </p:cNvPr>
          <p:cNvSpPr txBox="1"/>
          <p:nvPr/>
        </p:nvSpPr>
        <p:spPr>
          <a:xfrm>
            <a:off x="3275400" y="4046300"/>
            <a:ext cx="808200" cy="215444"/>
          </a:xfrm>
          <a:prstGeom prst="rect">
            <a:avLst/>
          </a:prstGeom>
          <a:noFill/>
        </p:spPr>
        <p:txBody>
          <a:bodyPr wrap="square">
            <a:spAutoFit/>
          </a:bodyPr>
          <a:lstStyle/>
          <a:p>
            <a:r>
              <a:rPr lang="en-US" sz="800" i="1" dirty="0"/>
              <a:t>TIME LAGS</a:t>
            </a:r>
            <a:endParaRPr lang="en-US" sz="800" dirty="0"/>
          </a:p>
        </p:txBody>
      </p:sp>
      <p:sp>
        <p:nvSpPr>
          <p:cNvPr id="5" name="TextBox 4">
            <a:extLst>
              <a:ext uri="{FF2B5EF4-FFF2-40B4-BE49-F238E27FC236}">
                <a16:creationId xmlns:a16="http://schemas.microsoft.com/office/drawing/2014/main" id="{E0365BFA-EE5B-3087-3369-93AFD52ADEFD}"/>
              </a:ext>
            </a:extLst>
          </p:cNvPr>
          <p:cNvSpPr txBox="1"/>
          <p:nvPr/>
        </p:nvSpPr>
        <p:spPr>
          <a:xfrm>
            <a:off x="5327400" y="4034003"/>
            <a:ext cx="808200" cy="215444"/>
          </a:xfrm>
          <a:prstGeom prst="rect">
            <a:avLst/>
          </a:prstGeom>
          <a:noFill/>
        </p:spPr>
        <p:txBody>
          <a:bodyPr wrap="square">
            <a:spAutoFit/>
          </a:bodyPr>
          <a:lstStyle/>
          <a:p>
            <a:r>
              <a:rPr lang="en-US" sz="800" i="1" dirty="0"/>
              <a:t>TIME LAGS</a:t>
            </a:r>
            <a:endParaRPr lang="en-US" sz="800" dirty="0"/>
          </a:p>
        </p:txBody>
      </p:sp>
      <p:sp>
        <p:nvSpPr>
          <p:cNvPr id="6" name="TextBox 5">
            <a:extLst>
              <a:ext uri="{FF2B5EF4-FFF2-40B4-BE49-F238E27FC236}">
                <a16:creationId xmlns:a16="http://schemas.microsoft.com/office/drawing/2014/main" id="{85A1B481-0AD6-DF70-530E-2D3C62E45EE2}"/>
              </a:ext>
            </a:extLst>
          </p:cNvPr>
          <p:cNvSpPr txBox="1"/>
          <p:nvPr/>
        </p:nvSpPr>
        <p:spPr>
          <a:xfrm>
            <a:off x="7480200" y="4034003"/>
            <a:ext cx="808200" cy="215444"/>
          </a:xfrm>
          <a:prstGeom prst="rect">
            <a:avLst/>
          </a:prstGeom>
          <a:noFill/>
        </p:spPr>
        <p:txBody>
          <a:bodyPr wrap="square">
            <a:spAutoFit/>
          </a:bodyPr>
          <a:lstStyle/>
          <a:p>
            <a:r>
              <a:rPr lang="en-US" sz="800" i="1" dirty="0"/>
              <a:t>TIME LAGS</a:t>
            </a:r>
            <a:endParaRPr lang="en-US" sz="800" dirty="0"/>
          </a:p>
        </p:txBody>
      </p:sp>
    </p:spTree>
    <p:extLst>
      <p:ext uri="{BB962C8B-B14F-4D97-AF65-F5344CB8AC3E}">
        <p14:creationId xmlns:p14="http://schemas.microsoft.com/office/powerpoint/2010/main" val="22264697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ARIMA ON SEASONALLY ADJUSTED DATA</a:t>
            </a:r>
            <a:br>
              <a:rPr lang="en-US" sz="2850" dirty="0"/>
            </a:br>
            <a:r>
              <a:rPr lang="en-US" sz="1500" dirty="0"/>
              <a:t>'Cheese and cream cheese in Dallas-Fort Worth-Arlington  TX'</a:t>
            </a:r>
            <a:endParaRPr lang="en-IN" sz="1500" dirty="0"/>
          </a:p>
        </p:txBody>
      </p:sp>
      <p:sp>
        <p:nvSpPr>
          <p:cNvPr id="2" name="TextBox 1">
            <a:extLst>
              <a:ext uri="{FF2B5EF4-FFF2-40B4-BE49-F238E27FC236}">
                <a16:creationId xmlns:a16="http://schemas.microsoft.com/office/drawing/2014/main" id="{60E589FA-5B6C-A66D-6F6B-86944A820024}"/>
              </a:ext>
            </a:extLst>
          </p:cNvPr>
          <p:cNvSpPr txBox="1"/>
          <p:nvPr/>
        </p:nvSpPr>
        <p:spPr>
          <a:xfrm>
            <a:off x="1596800" y="1108594"/>
            <a:ext cx="3497472" cy="738664"/>
          </a:xfrm>
          <a:prstGeom prst="rect">
            <a:avLst/>
          </a:prstGeom>
          <a:noFill/>
        </p:spPr>
        <p:txBody>
          <a:bodyPr wrap="square">
            <a:spAutoFit/>
          </a:bodyPr>
          <a:lstStyle/>
          <a:p>
            <a:r>
              <a:rPr lang="en-US" sz="1050" b="1" dirty="0"/>
              <a:t>A</a:t>
            </a:r>
            <a:r>
              <a:rPr lang="en-IN" sz="1050" b="1" dirty="0"/>
              <a:t>RIMA(p=1,d=1,q=1)</a:t>
            </a:r>
          </a:p>
          <a:p>
            <a:pPr marL="171450" indent="-171450">
              <a:buFont typeface="Wingdings" panose="05000000000000000000" pitchFamily="2" charset="2"/>
              <a:buChar char="§"/>
            </a:pPr>
            <a:r>
              <a:rPr lang="en-IN" sz="1050" i="1" dirty="0"/>
              <a:t>Mean Absolute Error (MAE): </a:t>
            </a:r>
            <a:r>
              <a:rPr lang="en-IN" sz="1050" dirty="0"/>
              <a:t>44192143.87</a:t>
            </a:r>
          </a:p>
          <a:p>
            <a:pPr marL="171450" indent="-171450">
              <a:buFont typeface="Wingdings" panose="05000000000000000000" pitchFamily="2" charset="2"/>
              <a:buChar char="§"/>
            </a:pPr>
            <a:r>
              <a:rPr lang="en-IN" sz="1050" i="1" dirty="0"/>
              <a:t>Root Mean Squared Error (RMSE): </a:t>
            </a:r>
            <a:r>
              <a:rPr lang="en-IN" sz="1050" dirty="0"/>
              <a:t>51678536.80</a:t>
            </a:r>
          </a:p>
          <a:p>
            <a:pPr marL="171450" indent="-171450">
              <a:buFont typeface="Wingdings" panose="05000000000000000000" pitchFamily="2" charset="2"/>
              <a:buChar char="§"/>
            </a:pPr>
            <a:r>
              <a:rPr lang="en-IN" sz="1050" i="1" dirty="0"/>
              <a:t>Akaike Information Criterion (AIC): </a:t>
            </a:r>
            <a:r>
              <a:rPr lang="en-IN" sz="1050" dirty="0"/>
              <a:t>3290.16</a:t>
            </a:r>
          </a:p>
        </p:txBody>
      </p:sp>
      <p:sp>
        <p:nvSpPr>
          <p:cNvPr id="8" name="TextBox 7">
            <a:extLst>
              <a:ext uri="{FF2B5EF4-FFF2-40B4-BE49-F238E27FC236}">
                <a16:creationId xmlns:a16="http://schemas.microsoft.com/office/drawing/2014/main" id="{EC366825-CE33-1D8D-B6DA-D55A32419D24}"/>
              </a:ext>
            </a:extLst>
          </p:cNvPr>
          <p:cNvSpPr txBox="1"/>
          <p:nvPr/>
        </p:nvSpPr>
        <p:spPr>
          <a:xfrm>
            <a:off x="3753837" y="4835405"/>
            <a:ext cx="1636326" cy="230832"/>
          </a:xfrm>
          <a:prstGeom prst="rect">
            <a:avLst/>
          </a:prstGeom>
          <a:noFill/>
        </p:spPr>
        <p:txBody>
          <a:bodyPr wrap="square">
            <a:spAutoFit/>
          </a:bodyPr>
          <a:lstStyle/>
          <a:p>
            <a:r>
              <a:rPr lang="en-US" sz="900" i="1" dirty="0"/>
              <a:t>A</a:t>
            </a:r>
            <a:r>
              <a:rPr lang="en-IN" sz="900" i="1" dirty="0"/>
              <a:t>RIMA(p=1,d=1,q=1)</a:t>
            </a:r>
          </a:p>
        </p:txBody>
      </p:sp>
      <p:pic>
        <p:nvPicPr>
          <p:cNvPr id="6146" name="Picture 2">
            <a:extLst>
              <a:ext uri="{FF2B5EF4-FFF2-40B4-BE49-F238E27FC236}">
                <a16:creationId xmlns:a16="http://schemas.microsoft.com/office/drawing/2014/main" id="{EC8C4310-53FB-93D7-8327-A9D95E12D9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1693" y="1847258"/>
            <a:ext cx="5950399" cy="2842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976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26946"/>
            <a:ext cx="7836924" cy="460823"/>
          </a:xfrm>
        </p:spPr>
        <p:txBody>
          <a:bodyPr>
            <a:normAutofit fontScale="90000"/>
          </a:bodyPr>
          <a:lstStyle/>
          <a:p>
            <a:r>
              <a:rPr lang="en-US" sz="2850" dirty="0"/>
              <a:t>ARIMA ON SEASONALLY ADJUSTED DATA</a:t>
            </a:r>
            <a:br>
              <a:rPr lang="en-US" sz="2850" dirty="0"/>
            </a:br>
            <a:endParaRPr lang="en-IN" sz="1500" dirty="0"/>
          </a:p>
        </p:txBody>
      </p:sp>
      <p:pic>
        <p:nvPicPr>
          <p:cNvPr id="7170" name="Picture 2">
            <a:extLst>
              <a:ext uri="{FF2B5EF4-FFF2-40B4-BE49-F238E27FC236}">
                <a16:creationId xmlns:a16="http://schemas.microsoft.com/office/drawing/2014/main" id="{EDCEEC0B-18EE-40D8-D46A-3E50A9C8B7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431" y="527790"/>
            <a:ext cx="4305953" cy="213668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07F05B3C-57E7-DAD0-FE1F-7C077E6ED5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431" y="2697758"/>
            <a:ext cx="4305953" cy="1994094"/>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7CAAD20A-66C7-8C71-5570-93A29EC14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2668" y="527790"/>
            <a:ext cx="4012901" cy="1991263"/>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3D564A5-BDA1-7391-7ADA-1FBB6E3668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2668" y="2664470"/>
            <a:ext cx="4039355" cy="2004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446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46"/>
          <p:cNvSpPr txBox="1">
            <a:spLocks noGrp="1"/>
          </p:cNvSpPr>
          <p:nvPr>
            <p:ph type="title"/>
          </p:nvPr>
        </p:nvSpPr>
        <p:spPr>
          <a:xfrm>
            <a:off x="596237" y="11685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800" dirty="0">
                <a:latin typeface="+mj-lt"/>
              </a:rPr>
              <a:t>TIME SERIES MODELS</a:t>
            </a:r>
            <a:br>
              <a:rPr lang="en-US" sz="2800" dirty="0">
                <a:latin typeface="+mj-lt"/>
              </a:rPr>
            </a:br>
            <a:endParaRPr sz="2800" dirty="0">
              <a:latin typeface="+mj-lt"/>
            </a:endParaRPr>
          </a:p>
        </p:txBody>
      </p:sp>
      <p:sp>
        <p:nvSpPr>
          <p:cNvPr id="1100" name="Google Shape;1100;p46"/>
          <p:cNvSpPr txBox="1">
            <a:spLocks noGrp="1"/>
          </p:cNvSpPr>
          <p:nvPr>
            <p:ph type="subTitle" idx="4"/>
          </p:nvPr>
        </p:nvSpPr>
        <p:spPr>
          <a:xfrm>
            <a:off x="645049" y="1277276"/>
            <a:ext cx="2629833" cy="341021"/>
          </a:xfrm>
          <a:prstGeom prst="rect">
            <a:avLst/>
          </a:prstGeom>
        </p:spPr>
        <p:txBody>
          <a:bodyPr spcFirstLastPara="1" wrap="square" lIns="91425" tIns="91425" rIns="91425" bIns="91425" anchor="b" anchorCtr="0">
            <a:noAutofit/>
          </a:bodyPr>
          <a:lstStyle/>
          <a:p>
            <a:r>
              <a:rPr lang="en-US" sz="1200" dirty="0">
                <a:latin typeface="+mn-lt"/>
              </a:rPr>
              <a:t>Exponential Smoothing (ETS)</a:t>
            </a:r>
            <a:endParaRPr lang="en-IN" sz="1200" dirty="0">
              <a:latin typeface="+mn-lt"/>
            </a:endParaRPr>
          </a:p>
        </p:txBody>
      </p:sp>
      <p:sp>
        <p:nvSpPr>
          <p:cNvPr id="1101" name="Google Shape;1101;p46"/>
          <p:cNvSpPr txBox="1">
            <a:spLocks noGrp="1"/>
          </p:cNvSpPr>
          <p:nvPr>
            <p:ph type="subTitle" idx="5"/>
          </p:nvPr>
        </p:nvSpPr>
        <p:spPr>
          <a:xfrm>
            <a:off x="3274882" y="1274776"/>
            <a:ext cx="2322600" cy="341020"/>
          </a:xfrm>
          <a:prstGeom prst="rect">
            <a:avLst/>
          </a:prstGeom>
        </p:spPr>
        <p:txBody>
          <a:bodyPr spcFirstLastPara="1" wrap="square" lIns="91425" tIns="91425" rIns="91425" bIns="91425" anchor="b" anchorCtr="0">
            <a:noAutofit/>
          </a:bodyPr>
          <a:lstStyle/>
          <a:p>
            <a:r>
              <a:rPr lang="en-US" sz="1200" dirty="0"/>
              <a:t>Seasonal Naive</a:t>
            </a:r>
            <a:endParaRPr lang="en-IN" sz="1100" dirty="0"/>
          </a:p>
        </p:txBody>
      </p:sp>
      <p:sp>
        <p:nvSpPr>
          <p:cNvPr id="1102" name="Google Shape;1102;p46"/>
          <p:cNvSpPr txBox="1">
            <a:spLocks noGrp="1"/>
          </p:cNvSpPr>
          <p:nvPr>
            <p:ph type="subTitle" idx="6"/>
          </p:nvPr>
        </p:nvSpPr>
        <p:spPr>
          <a:xfrm>
            <a:off x="6176351" y="1281638"/>
            <a:ext cx="2322600" cy="341022"/>
          </a:xfrm>
          <a:prstGeom prst="rect">
            <a:avLst/>
          </a:prstGeom>
        </p:spPr>
        <p:txBody>
          <a:bodyPr spcFirstLastPara="1" wrap="square" lIns="91425" tIns="91425" rIns="91425" bIns="91425" anchor="b" anchorCtr="0">
            <a:noAutofit/>
          </a:bodyPr>
          <a:lstStyle/>
          <a:p>
            <a:pPr marL="0" indent="0"/>
            <a:r>
              <a:rPr lang="en-IN" sz="1100" dirty="0"/>
              <a:t>Auto ARIMA</a:t>
            </a:r>
          </a:p>
        </p:txBody>
      </p:sp>
      <p:graphicFrame>
        <p:nvGraphicFramePr>
          <p:cNvPr id="2" name="Table 1">
            <a:extLst>
              <a:ext uri="{FF2B5EF4-FFF2-40B4-BE49-F238E27FC236}">
                <a16:creationId xmlns:a16="http://schemas.microsoft.com/office/drawing/2014/main" id="{B9D5A1B9-3CAC-492B-5D9E-7A37B19DC82D}"/>
              </a:ext>
            </a:extLst>
          </p:cNvPr>
          <p:cNvGraphicFramePr>
            <a:graphicFrameLocks noGrp="1"/>
          </p:cNvGraphicFramePr>
          <p:nvPr>
            <p:extLst>
              <p:ext uri="{D42A27DB-BD31-4B8C-83A1-F6EECF244321}">
                <p14:modId xmlns:p14="http://schemas.microsoft.com/office/powerpoint/2010/main" val="1842943484"/>
              </p:ext>
            </p:extLst>
          </p:nvPr>
        </p:nvGraphicFramePr>
        <p:xfrm>
          <a:off x="650805" y="1579357"/>
          <a:ext cx="2797368" cy="2145030"/>
        </p:xfrm>
        <a:graphic>
          <a:graphicData uri="http://schemas.openxmlformats.org/drawingml/2006/table">
            <a:tbl>
              <a:tblPr firstRow="1" bandRow="1">
                <a:effectLst>
                  <a:innerShdw blurRad="63500" dist="50800" dir="2700000">
                    <a:prstClr val="black">
                      <a:alpha val="50000"/>
                    </a:prstClr>
                  </a:innerShdw>
                </a:effectLst>
                <a:tableStyleId>{DBAE1753-7038-4FA5-8569-B3DC2126A9F8}</a:tableStyleId>
              </a:tblPr>
              <a:tblGrid>
                <a:gridCol w="2797368">
                  <a:extLst>
                    <a:ext uri="{9D8B030D-6E8A-4147-A177-3AD203B41FA5}">
                      <a16:colId xmlns:a16="http://schemas.microsoft.com/office/drawing/2014/main" val="3331886316"/>
                    </a:ext>
                  </a:extLst>
                </a:gridCol>
              </a:tblGrid>
              <a:tr h="1945848">
                <a:tc>
                  <a:txBody>
                    <a:bodyPr/>
                    <a:lstStyle/>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Captures error, trend, and seasonality components.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Uses weighted averages of past data, with more weight on recent observations.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Additive trend and seasonality were used in our model.</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Suitable for series with fixed seasonal patterns and consistent trends.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No stationarity requirement.</a:t>
                      </a:r>
                      <a:endParaRPr kumimoji="0" lang="en-IN" sz="1050" b="0" i="0" u="none" strike="noStrike" kern="0" cap="none" spc="0" normalizeH="0" baseline="0" noProof="0" dirty="0">
                        <a:ln>
                          <a:noFill/>
                        </a:ln>
                        <a:solidFill>
                          <a:srgbClr val="1F272D"/>
                        </a:solidFill>
                        <a:effectLst/>
                        <a:uLnTx/>
                        <a:uFillTx/>
                        <a:latin typeface="DM Sans"/>
                        <a:sym typeface="DM Sans"/>
                      </a:endParaRPr>
                    </a:p>
                    <a:p>
                      <a:endParaRPr lang="en-IN" dirty="0"/>
                    </a:p>
                  </a:txBody>
                  <a:tcPr>
                    <a:gradFill flip="none" rotWithShape="1">
                      <a:gsLst>
                        <a:gs pos="0">
                          <a:schemeClr val="tx1">
                            <a:lumMod val="50000"/>
                            <a:lumOff val="50000"/>
                            <a:tint val="66000"/>
                            <a:satMod val="160000"/>
                          </a:schemeClr>
                        </a:gs>
                        <a:gs pos="50000">
                          <a:schemeClr val="tx1">
                            <a:lumMod val="50000"/>
                            <a:lumOff val="50000"/>
                            <a:tint val="44500"/>
                            <a:satMod val="160000"/>
                          </a:schemeClr>
                        </a:gs>
                        <a:gs pos="100000">
                          <a:schemeClr val="tx1">
                            <a:lumMod val="50000"/>
                            <a:lumOff val="50000"/>
                            <a:tint val="23500"/>
                            <a:satMod val="160000"/>
                          </a:schemeClr>
                        </a:gs>
                      </a:gsLst>
                      <a:lin ang="13500000" scaled="1"/>
                      <a:tileRect/>
                    </a:gradFill>
                  </a:tcPr>
                </a:tc>
                <a:extLst>
                  <a:ext uri="{0D108BD9-81ED-4DB2-BD59-A6C34878D82A}">
                    <a16:rowId xmlns:a16="http://schemas.microsoft.com/office/drawing/2014/main" val="352722810"/>
                  </a:ext>
                </a:extLst>
              </a:tr>
            </a:tbl>
          </a:graphicData>
        </a:graphic>
      </p:graphicFrame>
      <p:graphicFrame>
        <p:nvGraphicFramePr>
          <p:cNvPr id="3" name="Table 2">
            <a:extLst>
              <a:ext uri="{FF2B5EF4-FFF2-40B4-BE49-F238E27FC236}">
                <a16:creationId xmlns:a16="http://schemas.microsoft.com/office/drawing/2014/main" id="{090D6D44-FCEA-C6FB-D7BF-988F8463AF1A}"/>
              </a:ext>
            </a:extLst>
          </p:cNvPr>
          <p:cNvGraphicFramePr>
            <a:graphicFrameLocks noGrp="1"/>
          </p:cNvGraphicFramePr>
          <p:nvPr>
            <p:extLst>
              <p:ext uri="{D42A27DB-BD31-4B8C-83A1-F6EECF244321}">
                <p14:modId xmlns:p14="http://schemas.microsoft.com/office/powerpoint/2010/main" val="2441153697"/>
              </p:ext>
            </p:extLst>
          </p:nvPr>
        </p:nvGraphicFramePr>
        <p:xfrm>
          <a:off x="3488115" y="1579357"/>
          <a:ext cx="2688236" cy="2145029"/>
        </p:xfrm>
        <a:graphic>
          <a:graphicData uri="http://schemas.openxmlformats.org/drawingml/2006/table">
            <a:tbl>
              <a:tblPr firstRow="1" bandRow="1">
                <a:effectLst>
                  <a:innerShdw blurRad="63500" dist="50800" dir="18900000">
                    <a:prstClr val="black">
                      <a:alpha val="50000"/>
                    </a:prstClr>
                  </a:innerShdw>
                </a:effectLst>
                <a:tableStyleId>{DBAE1753-7038-4FA5-8569-B3DC2126A9F8}</a:tableStyleId>
              </a:tblPr>
              <a:tblGrid>
                <a:gridCol w="2688236">
                  <a:extLst>
                    <a:ext uri="{9D8B030D-6E8A-4147-A177-3AD203B41FA5}">
                      <a16:colId xmlns:a16="http://schemas.microsoft.com/office/drawing/2014/main" val="1754124601"/>
                    </a:ext>
                  </a:extLst>
                </a:gridCol>
              </a:tblGrid>
              <a:tr h="2145029">
                <a:tc>
                  <a:txBody>
                    <a:bodyPr/>
                    <a:lstStyle/>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Forecasts are based on the most recent seasonal values.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Assumes that patterns repeat exactly across seasons.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Simple and effective for data with strong, consistent seasonality.</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Used as a baseline model.</a:t>
                      </a:r>
                      <a:endParaRPr kumimoji="0" lang="en-IN" sz="1050" b="0" i="0" u="none" strike="noStrike" kern="0" cap="none" spc="0" normalizeH="0" baseline="0" noProof="0" dirty="0">
                        <a:ln>
                          <a:noFill/>
                        </a:ln>
                        <a:solidFill>
                          <a:srgbClr val="1F272D"/>
                        </a:solidFill>
                        <a:effectLst/>
                        <a:uLnTx/>
                        <a:uFillTx/>
                        <a:latin typeface="DM Sans"/>
                        <a:sym typeface="DM Sans"/>
                      </a:endParaRPr>
                    </a:p>
                    <a:p>
                      <a:endParaRPr lang="en-IN" dirty="0"/>
                    </a:p>
                  </a:txBody>
                  <a:tcPr>
                    <a:gradFill flip="none" rotWithShape="1">
                      <a:gsLst>
                        <a:gs pos="0">
                          <a:srgbClr val="FF7474">
                            <a:tint val="66000"/>
                            <a:satMod val="160000"/>
                          </a:srgbClr>
                        </a:gs>
                        <a:gs pos="50000">
                          <a:srgbClr val="FF7474">
                            <a:tint val="44500"/>
                            <a:satMod val="160000"/>
                          </a:srgbClr>
                        </a:gs>
                        <a:gs pos="100000">
                          <a:srgbClr val="FF7474">
                            <a:tint val="23500"/>
                            <a:satMod val="160000"/>
                          </a:srgbClr>
                        </a:gs>
                      </a:gsLst>
                      <a:lin ang="13500000" scaled="1"/>
                      <a:tileRect/>
                    </a:gradFill>
                  </a:tcPr>
                </a:tc>
                <a:extLst>
                  <a:ext uri="{0D108BD9-81ED-4DB2-BD59-A6C34878D82A}">
                    <a16:rowId xmlns:a16="http://schemas.microsoft.com/office/drawing/2014/main" val="307052552"/>
                  </a:ext>
                </a:extLst>
              </a:tr>
            </a:tbl>
          </a:graphicData>
        </a:graphic>
      </p:graphicFrame>
      <p:graphicFrame>
        <p:nvGraphicFramePr>
          <p:cNvPr id="4" name="Table 3">
            <a:extLst>
              <a:ext uri="{FF2B5EF4-FFF2-40B4-BE49-F238E27FC236}">
                <a16:creationId xmlns:a16="http://schemas.microsoft.com/office/drawing/2014/main" id="{99CF9898-103A-8C93-C3F2-724489BD9418}"/>
              </a:ext>
            </a:extLst>
          </p:cNvPr>
          <p:cNvGraphicFramePr>
            <a:graphicFrameLocks noGrp="1"/>
          </p:cNvGraphicFramePr>
          <p:nvPr>
            <p:extLst>
              <p:ext uri="{D42A27DB-BD31-4B8C-83A1-F6EECF244321}">
                <p14:modId xmlns:p14="http://schemas.microsoft.com/office/powerpoint/2010/main" val="3065653999"/>
              </p:ext>
            </p:extLst>
          </p:nvPr>
        </p:nvGraphicFramePr>
        <p:xfrm>
          <a:off x="6216293" y="1579357"/>
          <a:ext cx="2688237" cy="2145028"/>
        </p:xfrm>
        <a:graphic>
          <a:graphicData uri="http://schemas.openxmlformats.org/drawingml/2006/table">
            <a:tbl>
              <a:tblPr firstRow="1" bandRow="1">
                <a:effectLst>
                  <a:innerShdw blurRad="63500" dist="50800" dir="2700000">
                    <a:prstClr val="black">
                      <a:alpha val="50000"/>
                    </a:prstClr>
                  </a:innerShdw>
                </a:effectLst>
                <a:tableStyleId>{DBAE1753-7038-4FA5-8569-B3DC2126A9F8}</a:tableStyleId>
              </a:tblPr>
              <a:tblGrid>
                <a:gridCol w="2688237">
                  <a:extLst>
                    <a:ext uri="{9D8B030D-6E8A-4147-A177-3AD203B41FA5}">
                      <a16:colId xmlns:a16="http://schemas.microsoft.com/office/drawing/2014/main" val="632377071"/>
                    </a:ext>
                  </a:extLst>
                </a:gridCol>
              </a:tblGrid>
              <a:tr h="2145028">
                <a:tc>
                  <a:txBody>
                    <a:bodyPr/>
                    <a:lstStyle/>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Automatically selects the best p, d, q, P, D, Q, m parameters.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Combines autoregressive, differencing, and moving average terms.</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Optimizes based on criteria like AIC.</a:t>
                      </a:r>
                    </a:p>
                    <a:p>
                      <a:pPr marL="285750" marR="0" lvl="0" indent="-285750" algn="l" defTabSz="914400" rtl="0" eaLnBrk="1" fontAlgn="auto" latinLnBrk="0" hangingPunct="1">
                        <a:lnSpc>
                          <a:spcPct val="115000"/>
                        </a:lnSpc>
                        <a:spcBef>
                          <a:spcPts val="0"/>
                        </a:spcBef>
                        <a:spcAft>
                          <a:spcPts val="0"/>
                        </a:spcAft>
                        <a:buClr>
                          <a:srgbClr val="1F272D"/>
                        </a:buClr>
                        <a:buSzPts val="1400"/>
                        <a:buFont typeface="Arial" panose="020B0604020202020204" pitchFamily="34" charset="0"/>
                        <a:buChar char="•"/>
                        <a:tabLst/>
                        <a:defRPr/>
                      </a:pPr>
                      <a:r>
                        <a:rPr kumimoji="0" lang="en-US" sz="1050" b="0" i="0" u="none" strike="noStrike" kern="0" cap="none" spc="0" normalizeH="0" baseline="0" noProof="0" dirty="0">
                          <a:ln>
                            <a:noFill/>
                          </a:ln>
                          <a:solidFill>
                            <a:srgbClr val="1F272D"/>
                          </a:solidFill>
                          <a:effectLst/>
                          <a:uLnTx/>
                          <a:uFillTx/>
                          <a:latin typeface="DM Sans"/>
                          <a:sym typeface="DM Sans"/>
                        </a:rPr>
                        <a:t>Requires stationarity and handles internally through differencing.</a:t>
                      </a:r>
                      <a:endParaRPr kumimoji="0" lang="en-IN" sz="1050" b="0" i="0" u="none" strike="noStrike" kern="0" cap="none" spc="0" normalizeH="0" baseline="0" noProof="0" dirty="0">
                        <a:ln>
                          <a:noFill/>
                        </a:ln>
                        <a:solidFill>
                          <a:srgbClr val="1F272D"/>
                        </a:solidFill>
                        <a:effectLst/>
                        <a:uLnTx/>
                        <a:uFillTx/>
                        <a:latin typeface="DM Sans"/>
                        <a:sym typeface="DM Sans"/>
                      </a:endParaRPr>
                    </a:p>
                    <a:p>
                      <a:endParaRPr lang="en-IN" dirty="0"/>
                    </a:p>
                  </a:txBody>
                  <a:tcPr>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lin ang="13500000" scaled="1"/>
                      <a:tileRect/>
                    </a:gradFill>
                  </a:tcPr>
                </a:tc>
                <a:extLst>
                  <a:ext uri="{0D108BD9-81ED-4DB2-BD59-A6C34878D82A}">
                    <a16:rowId xmlns:a16="http://schemas.microsoft.com/office/drawing/2014/main" val="3035177702"/>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pic>
        <p:nvPicPr>
          <p:cNvPr id="8" name="Picture 7" descr="A screenshot of a computer&#10;&#10;Description automatically generated">
            <a:extLst>
              <a:ext uri="{FF2B5EF4-FFF2-40B4-BE49-F238E27FC236}">
                <a16:creationId xmlns:a16="http://schemas.microsoft.com/office/drawing/2014/main" id="{B634A17F-DD90-0722-DF07-1E32FC9FF270}"/>
              </a:ext>
            </a:extLst>
          </p:cNvPr>
          <p:cNvPicPr>
            <a:picLocks noChangeAspect="1"/>
          </p:cNvPicPr>
          <p:nvPr/>
        </p:nvPicPr>
        <p:blipFill>
          <a:blip r:embed="rId2"/>
          <a:stretch>
            <a:fillRect/>
          </a:stretch>
        </p:blipFill>
        <p:spPr>
          <a:xfrm>
            <a:off x="723900" y="379943"/>
            <a:ext cx="2366434" cy="4434416"/>
          </a:xfrm>
          <a:prstGeom prst="rect">
            <a:avLst/>
          </a:prstGeom>
        </p:spPr>
      </p:pic>
      <p:sp>
        <p:nvSpPr>
          <p:cNvPr id="9" name="TextBox 8">
            <a:extLst>
              <a:ext uri="{FF2B5EF4-FFF2-40B4-BE49-F238E27FC236}">
                <a16:creationId xmlns:a16="http://schemas.microsoft.com/office/drawing/2014/main" id="{6C22C3E3-E36A-FA3B-9E0E-659785FCF024}"/>
              </a:ext>
            </a:extLst>
          </p:cNvPr>
          <p:cNvSpPr txBox="1"/>
          <p:nvPr/>
        </p:nvSpPr>
        <p:spPr>
          <a:xfrm>
            <a:off x="3182400" y="2310140"/>
            <a:ext cx="5873851" cy="553998"/>
          </a:xfrm>
          <a:prstGeom prst="rect">
            <a:avLst/>
          </a:prstGeom>
          <a:noFill/>
        </p:spPr>
        <p:txBody>
          <a:bodyPr wrap="square" rtlCol="0">
            <a:spAutoFit/>
          </a:bodyPr>
          <a:lstStyle/>
          <a:p>
            <a:pPr algn="ctr"/>
            <a:r>
              <a:rPr lang="en-IN" sz="3000" b="1" dirty="0">
                <a:latin typeface="Roboto" panose="02000000000000000000" pitchFamily="2" charset="0"/>
                <a:ea typeface="Roboto" panose="02000000000000000000" pitchFamily="2" charset="0"/>
                <a:cs typeface="Roboto" panose="02000000000000000000" pitchFamily="2" charset="0"/>
              </a:rPr>
              <a:t>BUSINESS UNDERSTANDING</a:t>
            </a:r>
          </a:p>
        </p:txBody>
      </p:sp>
    </p:spTree>
    <p:extLst>
      <p:ext uri="{BB962C8B-B14F-4D97-AF65-F5344CB8AC3E}">
        <p14:creationId xmlns:p14="http://schemas.microsoft.com/office/powerpoint/2010/main" val="2974383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TIME SERIES MODELS</a:t>
            </a:r>
            <a:br>
              <a:rPr lang="en-US" sz="2850" dirty="0"/>
            </a:br>
            <a:endParaRPr lang="en-IN" sz="1500" dirty="0"/>
          </a:p>
        </p:txBody>
      </p:sp>
      <p:pic>
        <p:nvPicPr>
          <p:cNvPr id="9218" name="Picture 2">
            <a:extLst>
              <a:ext uri="{FF2B5EF4-FFF2-40B4-BE49-F238E27FC236}">
                <a16:creationId xmlns:a16="http://schemas.microsoft.com/office/drawing/2014/main" id="{9FF07A42-0380-01D6-5F18-1B94FFDAB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645" y="617644"/>
            <a:ext cx="7415024" cy="215553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DCD76F91-2743-7674-8F12-2DE02F0378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8645" y="3008314"/>
            <a:ext cx="7415024" cy="205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0062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TIME SERIES MODELS</a:t>
            </a:r>
            <a:br>
              <a:rPr lang="en-US" sz="2850" dirty="0"/>
            </a:br>
            <a:endParaRPr lang="en-IN" sz="1500" dirty="0"/>
          </a:p>
        </p:txBody>
      </p:sp>
      <p:pic>
        <p:nvPicPr>
          <p:cNvPr id="10242" name="Picture 2">
            <a:extLst>
              <a:ext uri="{FF2B5EF4-FFF2-40B4-BE49-F238E27FC236}">
                <a16:creationId xmlns:a16="http://schemas.microsoft.com/office/drawing/2014/main" id="{C7E3EBAD-5BC7-84C6-4DCF-380FA2273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328" y="536588"/>
            <a:ext cx="4434252" cy="2137884"/>
          </a:xfrm>
          <a:prstGeom prst="rect">
            <a:avLst/>
          </a:prstGeom>
          <a:noFill/>
          <a:extLst>
            <a:ext uri="{909E8E84-426E-40DD-AFC4-6F175D3DCCD1}">
              <a14:hiddenFill xmlns:a14="http://schemas.microsoft.com/office/drawing/2010/main">
                <a:solidFill>
                  <a:srgbClr val="FFFFFF"/>
                </a:solidFill>
              </a14:hiddenFill>
            </a:ext>
          </a:extLst>
        </p:spPr>
      </p:pic>
      <p:pic>
        <p:nvPicPr>
          <p:cNvPr id="10245" name="Picture 5">
            <a:extLst>
              <a:ext uri="{FF2B5EF4-FFF2-40B4-BE49-F238E27FC236}">
                <a16:creationId xmlns:a16="http://schemas.microsoft.com/office/drawing/2014/main" id="{5585C52D-2121-7F6D-C95B-B4301F836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6502" y="536588"/>
            <a:ext cx="3995249" cy="2137884"/>
          </a:xfrm>
          <a:prstGeom prst="rect">
            <a:avLst/>
          </a:prstGeom>
          <a:noFill/>
          <a:extLst>
            <a:ext uri="{909E8E84-426E-40DD-AFC4-6F175D3DCCD1}">
              <a14:hiddenFill xmlns:a14="http://schemas.microsoft.com/office/drawing/2010/main">
                <a:solidFill>
                  <a:srgbClr val="FFFFFF"/>
                </a:solidFill>
              </a14:hiddenFill>
            </a:ext>
          </a:extLst>
        </p:spPr>
      </p:pic>
      <p:pic>
        <p:nvPicPr>
          <p:cNvPr id="10247" name="Picture 7">
            <a:extLst>
              <a:ext uri="{FF2B5EF4-FFF2-40B4-BE49-F238E27FC236}">
                <a16:creationId xmlns:a16="http://schemas.microsoft.com/office/drawing/2014/main" id="{69B9458F-F01D-9B72-5A03-3A47D18FF7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982" y="2674472"/>
            <a:ext cx="4534667" cy="2137884"/>
          </a:xfrm>
          <a:prstGeom prst="rect">
            <a:avLst/>
          </a:prstGeom>
          <a:noFill/>
          <a:extLst>
            <a:ext uri="{909E8E84-426E-40DD-AFC4-6F175D3DCCD1}">
              <a14:hiddenFill xmlns:a14="http://schemas.microsoft.com/office/drawing/2010/main">
                <a:solidFill>
                  <a:srgbClr val="FFFFFF"/>
                </a:solidFill>
              </a14:hiddenFill>
            </a:ext>
          </a:extLst>
        </p:spPr>
      </p:pic>
      <p:pic>
        <p:nvPicPr>
          <p:cNvPr id="10249" name="Picture 9">
            <a:extLst>
              <a:ext uri="{FF2B5EF4-FFF2-40B4-BE49-F238E27FC236}">
                <a16:creationId xmlns:a16="http://schemas.microsoft.com/office/drawing/2014/main" id="{05F62E93-7308-D115-DFFD-178ED1A0E5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1540" y="2674472"/>
            <a:ext cx="4065171" cy="2137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6183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1" y="77263"/>
            <a:ext cx="7836924" cy="659462"/>
          </a:xfrm>
        </p:spPr>
        <p:txBody>
          <a:bodyPr>
            <a:normAutofit fontScale="90000"/>
          </a:bodyPr>
          <a:lstStyle/>
          <a:p>
            <a:r>
              <a:rPr lang="en-US" sz="2850" dirty="0"/>
              <a:t>TIME SERIES MODELS</a:t>
            </a:r>
            <a:br>
              <a:rPr lang="en-US" sz="2850" dirty="0"/>
            </a:br>
            <a:endParaRPr lang="en-IN" sz="1500" dirty="0"/>
          </a:p>
        </p:txBody>
      </p:sp>
      <p:pic>
        <p:nvPicPr>
          <p:cNvPr id="11266" name="Picture 2">
            <a:extLst>
              <a:ext uri="{FF2B5EF4-FFF2-40B4-BE49-F238E27FC236}">
                <a16:creationId xmlns:a16="http://schemas.microsoft.com/office/drawing/2014/main" id="{F72DE5E1-B715-1A8F-0A5E-6CD9CB049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94" y="569571"/>
            <a:ext cx="4211906" cy="207191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DF7224F3-49D1-8889-8E2E-D35616529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566161"/>
            <a:ext cx="4259510" cy="2005590"/>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1C5BBE53-473A-8C73-AEF0-C6AF288D2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210" y="2598031"/>
            <a:ext cx="4215790" cy="2071919"/>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EABFC205-5365-5BB2-8D45-6E24C70AF0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2598030"/>
            <a:ext cx="4195916" cy="207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963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C22C3E3-E36A-FA3B-9E0E-659785FCF024}"/>
              </a:ext>
            </a:extLst>
          </p:cNvPr>
          <p:cNvSpPr txBox="1"/>
          <p:nvPr/>
        </p:nvSpPr>
        <p:spPr>
          <a:xfrm>
            <a:off x="5023695" y="2310140"/>
            <a:ext cx="2364750" cy="523220"/>
          </a:xfrm>
          <a:prstGeom prst="rect">
            <a:avLst/>
          </a:prstGeom>
          <a:noFill/>
        </p:spPr>
        <p:txBody>
          <a:bodyPr wrap="none" rtlCol="0">
            <a:spAutoFit/>
          </a:bodyPr>
          <a:lstStyle/>
          <a:p>
            <a:r>
              <a:rPr lang="en-IN" sz="2800" b="1" dirty="0">
                <a:latin typeface="Roboto" panose="02000000000000000000" pitchFamily="2" charset="0"/>
                <a:ea typeface="Roboto" panose="02000000000000000000" pitchFamily="2" charset="0"/>
                <a:cs typeface="Roboto" panose="02000000000000000000" pitchFamily="2" charset="0"/>
              </a:rPr>
              <a:t>EVALUATION</a:t>
            </a:r>
          </a:p>
        </p:txBody>
      </p:sp>
      <p:pic>
        <p:nvPicPr>
          <p:cNvPr id="4" name="Picture 3" descr="A screenshot of a cell phone&#10;&#10;Description automatically generated">
            <a:extLst>
              <a:ext uri="{FF2B5EF4-FFF2-40B4-BE49-F238E27FC236}">
                <a16:creationId xmlns:a16="http://schemas.microsoft.com/office/drawing/2014/main" id="{BA6F4872-722B-0564-59F2-B320EDC8F0A1}"/>
              </a:ext>
            </a:extLst>
          </p:cNvPr>
          <p:cNvPicPr>
            <a:picLocks noChangeAspect="1"/>
          </p:cNvPicPr>
          <p:nvPr/>
        </p:nvPicPr>
        <p:blipFill>
          <a:blip r:embed="rId2"/>
          <a:stretch>
            <a:fillRect/>
          </a:stretch>
        </p:blipFill>
        <p:spPr>
          <a:xfrm>
            <a:off x="710863" y="349250"/>
            <a:ext cx="2227069" cy="4445000"/>
          </a:xfrm>
          <a:prstGeom prst="rect">
            <a:avLst/>
          </a:prstGeom>
        </p:spPr>
      </p:pic>
    </p:spTree>
    <p:extLst>
      <p:ext uri="{BB962C8B-B14F-4D97-AF65-F5344CB8AC3E}">
        <p14:creationId xmlns:p14="http://schemas.microsoft.com/office/powerpoint/2010/main" val="13108739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447137"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9551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Atlanta-Sandy Springs-Roswell GA</a:t>
            </a:r>
          </a:p>
        </p:txBody>
      </p:sp>
      <p:graphicFrame>
        <p:nvGraphicFramePr>
          <p:cNvPr id="2" name="Table 1">
            <a:extLst>
              <a:ext uri="{FF2B5EF4-FFF2-40B4-BE49-F238E27FC236}">
                <a16:creationId xmlns:a16="http://schemas.microsoft.com/office/drawing/2014/main" id="{606CDD05-4F8E-7E1A-9A50-8952761435E2}"/>
              </a:ext>
            </a:extLst>
          </p:cNvPr>
          <p:cNvGraphicFramePr>
            <a:graphicFrameLocks noGrp="1"/>
          </p:cNvGraphicFramePr>
          <p:nvPr>
            <p:extLst>
              <p:ext uri="{D42A27DB-BD31-4B8C-83A1-F6EECF244321}">
                <p14:modId xmlns:p14="http://schemas.microsoft.com/office/powerpoint/2010/main" val="971798017"/>
              </p:ext>
            </p:extLst>
          </p:nvPr>
        </p:nvGraphicFramePr>
        <p:xfrm>
          <a:off x="74018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666664386"/>
                    </a:ext>
                  </a:extLst>
                </a:gridCol>
                <a:gridCol w="457200">
                  <a:extLst>
                    <a:ext uri="{9D8B030D-6E8A-4147-A177-3AD203B41FA5}">
                      <a16:colId xmlns:a16="http://schemas.microsoft.com/office/drawing/2014/main" val="2718636542"/>
                    </a:ext>
                  </a:extLst>
                </a:gridCol>
                <a:gridCol w="819150">
                  <a:extLst>
                    <a:ext uri="{9D8B030D-6E8A-4147-A177-3AD203B41FA5}">
                      <a16:colId xmlns:a16="http://schemas.microsoft.com/office/drawing/2014/main" val="4000926314"/>
                    </a:ext>
                  </a:extLst>
                </a:gridCol>
                <a:gridCol w="790575">
                  <a:extLst>
                    <a:ext uri="{9D8B030D-6E8A-4147-A177-3AD203B41FA5}">
                      <a16:colId xmlns:a16="http://schemas.microsoft.com/office/drawing/2014/main" val="3428368026"/>
                    </a:ext>
                  </a:extLst>
                </a:gridCol>
                <a:gridCol w="1076325">
                  <a:extLst>
                    <a:ext uri="{9D8B030D-6E8A-4147-A177-3AD203B41FA5}">
                      <a16:colId xmlns:a16="http://schemas.microsoft.com/office/drawing/2014/main" val="1040308320"/>
                    </a:ext>
                  </a:extLst>
                </a:gridCol>
                <a:gridCol w="1409700">
                  <a:extLst>
                    <a:ext uri="{9D8B030D-6E8A-4147-A177-3AD203B41FA5}">
                      <a16:colId xmlns:a16="http://schemas.microsoft.com/office/drawing/2014/main" val="113004325"/>
                    </a:ext>
                  </a:extLst>
                </a:gridCol>
                <a:gridCol w="1152525">
                  <a:extLst>
                    <a:ext uri="{9D8B030D-6E8A-4147-A177-3AD203B41FA5}">
                      <a16:colId xmlns:a16="http://schemas.microsoft.com/office/drawing/2014/main" val="2967130409"/>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383864371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276063200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338545600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867793000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214595400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07104343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318629000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376466800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916171900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234979800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210269209"/>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Cheese and cream cheese</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150695500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120248200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118245500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64944410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41016302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157590600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127988100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146527500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72113870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7879813"/>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327426800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334804300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197141400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157842900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76347828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355756800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373832700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271811600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181905900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378306224"/>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140554200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207077400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204948200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119543000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03279639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173550200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275434800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282860100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140432600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80417727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111401200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88571660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173459700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62792690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08940251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130983800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123968600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212199500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72723610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200428984"/>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194257700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330023400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141707100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172543100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7614978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200251400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372263200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201724600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182729200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896817348"/>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280411700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213899500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325384800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104393200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22709099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294907100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294478800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413874600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144132100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52597780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1603896000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1126428000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2785095000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729488500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6549332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1722157000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1205606000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3050707000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870281700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227525559"/>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1435685000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2249436000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3388845000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1958266000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65402032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1740322000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1336148000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3729654000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2281526000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48018368"/>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830533900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439596900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1395806000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627634600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00000576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1017117000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589101000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1794030000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752998400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430040399"/>
                  </a:ext>
                </a:extLst>
              </a:tr>
            </a:tbl>
          </a:graphicData>
        </a:graphic>
      </p:graphicFrame>
    </p:spTree>
    <p:extLst>
      <p:ext uri="{BB962C8B-B14F-4D97-AF65-F5344CB8AC3E}">
        <p14:creationId xmlns:p14="http://schemas.microsoft.com/office/powerpoint/2010/main" val="18510345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447137"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9551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Boston-Cambridge-Newton MA-NH</a:t>
            </a:r>
          </a:p>
        </p:txBody>
      </p:sp>
      <p:graphicFrame>
        <p:nvGraphicFramePr>
          <p:cNvPr id="2" name="Table 1">
            <a:extLst>
              <a:ext uri="{FF2B5EF4-FFF2-40B4-BE49-F238E27FC236}">
                <a16:creationId xmlns:a16="http://schemas.microsoft.com/office/drawing/2014/main" id="{14DEA3C9-3936-0A5E-6A74-8597D76A6FD1}"/>
              </a:ext>
            </a:extLst>
          </p:cNvPr>
          <p:cNvGraphicFramePr>
            <a:graphicFrameLocks noGrp="1"/>
          </p:cNvGraphicFramePr>
          <p:nvPr>
            <p:extLst>
              <p:ext uri="{D42A27DB-BD31-4B8C-83A1-F6EECF244321}">
                <p14:modId xmlns:p14="http://schemas.microsoft.com/office/powerpoint/2010/main" val="663371319"/>
              </p:ext>
            </p:extLst>
          </p:nvPr>
        </p:nvGraphicFramePr>
        <p:xfrm>
          <a:off x="71437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121293833"/>
                    </a:ext>
                  </a:extLst>
                </a:gridCol>
                <a:gridCol w="457200">
                  <a:extLst>
                    <a:ext uri="{9D8B030D-6E8A-4147-A177-3AD203B41FA5}">
                      <a16:colId xmlns:a16="http://schemas.microsoft.com/office/drawing/2014/main" val="2226341614"/>
                    </a:ext>
                  </a:extLst>
                </a:gridCol>
                <a:gridCol w="819150">
                  <a:extLst>
                    <a:ext uri="{9D8B030D-6E8A-4147-A177-3AD203B41FA5}">
                      <a16:colId xmlns:a16="http://schemas.microsoft.com/office/drawing/2014/main" val="2921789732"/>
                    </a:ext>
                  </a:extLst>
                </a:gridCol>
                <a:gridCol w="790575">
                  <a:extLst>
                    <a:ext uri="{9D8B030D-6E8A-4147-A177-3AD203B41FA5}">
                      <a16:colId xmlns:a16="http://schemas.microsoft.com/office/drawing/2014/main" val="1337291748"/>
                    </a:ext>
                  </a:extLst>
                </a:gridCol>
                <a:gridCol w="1076325">
                  <a:extLst>
                    <a:ext uri="{9D8B030D-6E8A-4147-A177-3AD203B41FA5}">
                      <a16:colId xmlns:a16="http://schemas.microsoft.com/office/drawing/2014/main" val="975176888"/>
                    </a:ext>
                  </a:extLst>
                </a:gridCol>
                <a:gridCol w="1409700">
                  <a:extLst>
                    <a:ext uri="{9D8B030D-6E8A-4147-A177-3AD203B41FA5}">
                      <a16:colId xmlns:a16="http://schemas.microsoft.com/office/drawing/2014/main" val="3964769587"/>
                    </a:ext>
                  </a:extLst>
                </a:gridCol>
                <a:gridCol w="1152525">
                  <a:extLst>
                    <a:ext uri="{9D8B030D-6E8A-4147-A177-3AD203B41FA5}">
                      <a16:colId xmlns:a16="http://schemas.microsoft.com/office/drawing/2014/main" val="3285529665"/>
                    </a:ext>
                  </a:extLst>
                </a:gridCol>
              </a:tblGrid>
              <a:tr h="257175">
                <a:tc>
                  <a:txBody>
                    <a:bodyPr/>
                    <a:lstStyle/>
                    <a:p>
                      <a:pPr algn="ctr" fontAlgn="b"/>
                      <a:r>
                        <a:rPr lang="en-IN" sz="800" b="1" u="none" strike="noStrike" dirty="0">
                          <a:effectLst/>
                          <a:latin typeface="Arial" panose="020B0604020202020204" pitchFamily="34" charset="0"/>
                          <a:cs typeface="Arial" panose="020B0604020202020204" pitchFamily="34" charset="0"/>
                        </a:rPr>
                        <a:t>Food Category</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3911456308"/>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628696700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345122600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647236000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97512150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529628826"/>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660415500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438324200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697164400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141109000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36316910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72054260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87015890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70616900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87196760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90056111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97930290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105696800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82957880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100366500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909361668"/>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235919800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772959400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597881800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178125200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26053711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281146600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877102800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650620800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223726900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95512401"/>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117468700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460341400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494593600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137204600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47836060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152137900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577821400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529718600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152932000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08767843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267072100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236640200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135130900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96515970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9442630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293953700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302253800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167790400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109606200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711414350"/>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487749300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216829800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342966200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155395700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09038476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514359800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285070700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437945700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176271400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4245365493"/>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122921400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164429200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350728900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141943200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76937467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136221900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220073000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391312500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159848300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33091818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1309033000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988721500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1157397000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375411100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14521745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1411091000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1210890000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1598920000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492025200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39081777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1064780000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1004429000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2196131000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598781900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08219461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1451174000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1275231000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2602552000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863237800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61114886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2609444000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2220882000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2314391000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722903300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9198749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2637458000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1883923000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2462729000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789583900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869893702"/>
                  </a:ext>
                </a:extLst>
              </a:tr>
            </a:tbl>
          </a:graphicData>
        </a:graphic>
      </p:graphicFrame>
    </p:spTree>
    <p:extLst>
      <p:ext uri="{BB962C8B-B14F-4D97-AF65-F5344CB8AC3E}">
        <p14:creationId xmlns:p14="http://schemas.microsoft.com/office/powerpoint/2010/main" val="30113970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395519"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4389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Chicago-Naperville-Elgin IL-IN-WI</a:t>
            </a:r>
          </a:p>
        </p:txBody>
      </p:sp>
      <p:graphicFrame>
        <p:nvGraphicFramePr>
          <p:cNvPr id="5" name="Table 4">
            <a:extLst>
              <a:ext uri="{FF2B5EF4-FFF2-40B4-BE49-F238E27FC236}">
                <a16:creationId xmlns:a16="http://schemas.microsoft.com/office/drawing/2014/main" id="{1F49F826-B344-44E1-A23F-9083D79C4988}"/>
              </a:ext>
            </a:extLst>
          </p:cNvPr>
          <p:cNvGraphicFramePr>
            <a:graphicFrameLocks noGrp="1"/>
          </p:cNvGraphicFramePr>
          <p:nvPr>
            <p:extLst>
              <p:ext uri="{D42A27DB-BD31-4B8C-83A1-F6EECF244321}">
                <p14:modId xmlns:p14="http://schemas.microsoft.com/office/powerpoint/2010/main" val="3614518565"/>
              </p:ext>
            </p:extLst>
          </p:nvPr>
        </p:nvGraphicFramePr>
        <p:xfrm>
          <a:off x="71437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237033227"/>
                    </a:ext>
                  </a:extLst>
                </a:gridCol>
                <a:gridCol w="457200">
                  <a:extLst>
                    <a:ext uri="{9D8B030D-6E8A-4147-A177-3AD203B41FA5}">
                      <a16:colId xmlns:a16="http://schemas.microsoft.com/office/drawing/2014/main" val="3223907231"/>
                    </a:ext>
                  </a:extLst>
                </a:gridCol>
                <a:gridCol w="819150">
                  <a:extLst>
                    <a:ext uri="{9D8B030D-6E8A-4147-A177-3AD203B41FA5}">
                      <a16:colId xmlns:a16="http://schemas.microsoft.com/office/drawing/2014/main" val="1132756779"/>
                    </a:ext>
                  </a:extLst>
                </a:gridCol>
                <a:gridCol w="790575">
                  <a:extLst>
                    <a:ext uri="{9D8B030D-6E8A-4147-A177-3AD203B41FA5}">
                      <a16:colId xmlns:a16="http://schemas.microsoft.com/office/drawing/2014/main" val="2087607946"/>
                    </a:ext>
                  </a:extLst>
                </a:gridCol>
                <a:gridCol w="1076325">
                  <a:extLst>
                    <a:ext uri="{9D8B030D-6E8A-4147-A177-3AD203B41FA5}">
                      <a16:colId xmlns:a16="http://schemas.microsoft.com/office/drawing/2014/main" val="2099220558"/>
                    </a:ext>
                  </a:extLst>
                </a:gridCol>
                <a:gridCol w="1409700">
                  <a:extLst>
                    <a:ext uri="{9D8B030D-6E8A-4147-A177-3AD203B41FA5}">
                      <a16:colId xmlns:a16="http://schemas.microsoft.com/office/drawing/2014/main" val="578182375"/>
                    </a:ext>
                  </a:extLst>
                </a:gridCol>
                <a:gridCol w="1152525">
                  <a:extLst>
                    <a:ext uri="{9D8B030D-6E8A-4147-A177-3AD203B41FA5}">
                      <a16:colId xmlns:a16="http://schemas.microsoft.com/office/drawing/2014/main" val="3634091395"/>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err="1">
                          <a:effectLst/>
                          <a:latin typeface="Arial" panose="020B0604020202020204" pitchFamily="34" charset="0"/>
                          <a:cs typeface="Arial" panose="020B0604020202020204" pitchFamily="34" charset="0"/>
                        </a:rPr>
                        <a:t>AutoArima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519971718"/>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Whole milk</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2824865000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1750721000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1100656000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1046163000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96165189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2957585000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950484400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1161781000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1261506000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69091238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2029728000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622481700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163672200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1427814000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74904399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2177871000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667314900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200113100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1524534000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15301177"/>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694498900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2701536000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1483907000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1360231000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41356423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1036634000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2902538000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1523129000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1465051000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211540751"/>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1502108000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2171674000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1459735000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1903780000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01674906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1635760000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598418200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1808465000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2048234000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790298214"/>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1683513000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943722200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258680000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1159769000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33913303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1827913000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1298752000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333297700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1284251000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730915531"/>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3912017000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2091351000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488542500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2894127000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11887092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4207658000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1108288000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565726600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3110008000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127508648"/>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2078855000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1329817000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954319400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2019889000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44749481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2230021000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1294532000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1048130000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2151665000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17972166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14306040000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5311222000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2981747000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9385678000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34411051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15029270000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7361328000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3238139000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10183960000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881050511"/>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9274774000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18828330000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11233170000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13014180000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61192938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10375120000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1329255000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13665470000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14390060000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1263214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11113220000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2523796000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2458240000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8622482000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72875088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12225620000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761111700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2964657000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9394419000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172893616"/>
                  </a:ext>
                </a:extLst>
              </a:tr>
            </a:tbl>
          </a:graphicData>
        </a:graphic>
      </p:graphicFrame>
    </p:spTree>
    <p:extLst>
      <p:ext uri="{BB962C8B-B14F-4D97-AF65-F5344CB8AC3E}">
        <p14:creationId xmlns:p14="http://schemas.microsoft.com/office/powerpoint/2010/main" val="3023283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447137"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348431" y="533806"/>
            <a:ext cx="8447138"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Dallas-Fort Worth-Arlington TX</a:t>
            </a:r>
          </a:p>
        </p:txBody>
      </p:sp>
      <p:graphicFrame>
        <p:nvGraphicFramePr>
          <p:cNvPr id="2" name="Table 1">
            <a:extLst>
              <a:ext uri="{FF2B5EF4-FFF2-40B4-BE49-F238E27FC236}">
                <a16:creationId xmlns:a16="http://schemas.microsoft.com/office/drawing/2014/main" id="{B5D109BB-D550-37DA-0C1D-9976569266D8}"/>
              </a:ext>
            </a:extLst>
          </p:cNvPr>
          <p:cNvGraphicFramePr>
            <a:graphicFrameLocks noGrp="1"/>
          </p:cNvGraphicFramePr>
          <p:nvPr>
            <p:extLst>
              <p:ext uri="{D42A27DB-BD31-4B8C-83A1-F6EECF244321}">
                <p14:modId xmlns:p14="http://schemas.microsoft.com/office/powerpoint/2010/main" val="2890896733"/>
              </p:ext>
            </p:extLst>
          </p:nvPr>
        </p:nvGraphicFramePr>
        <p:xfrm>
          <a:off x="71437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3485907781"/>
                    </a:ext>
                  </a:extLst>
                </a:gridCol>
                <a:gridCol w="457200">
                  <a:extLst>
                    <a:ext uri="{9D8B030D-6E8A-4147-A177-3AD203B41FA5}">
                      <a16:colId xmlns:a16="http://schemas.microsoft.com/office/drawing/2014/main" val="17856929"/>
                    </a:ext>
                  </a:extLst>
                </a:gridCol>
                <a:gridCol w="819150">
                  <a:extLst>
                    <a:ext uri="{9D8B030D-6E8A-4147-A177-3AD203B41FA5}">
                      <a16:colId xmlns:a16="http://schemas.microsoft.com/office/drawing/2014/main" val="1119337935"/>
                    </a:ext>
                  </a:extLst>
                </a:gridCol>
                <a:gridCol w="790575">
                  <a:extLst>
                    <a:ext uri="{9D8B030D-6E8A-4147-A177-3AD203B41FA5}">
                      <a16:colId xmlns:a16="http://schemas.microsoft.com/office/drawing/2014/main" val="2197406904"/>
                    </a:ext>
                  </a:extLst>
                </a:gridCol>
                <a:gridCol w="1076325">
                  <a:extLst>
                    <a:ext uri="{9D8B030D-6E8A-4147-A177-3AD203B41FA5}">
                      <a16:colId xmlns:a16="http://schemas.microsoft.com/office/drawing/2014/main" val="1223761617"/>
                    </a:ext>
                  </a:extLst>
                </a:gridCol>
                <a:gridCol w="1409700">
                  <a:extLst>
                    <a:ext uri="{9D8B030D-6E8A-4147-A177-3AD203B41FA5}">
                      <a16:colId xmlns:a16="http://schemas.microsoft.com/office/drawing/2014/main" val="678501814"/>
                    </a:ext>
                  </a:extLst>
                </a:gridCol>
                <a:gridCol w="1152525">
                  <a:extLst>
                    <a:ext uri="{9D8B030D-6E8A-4147-A177-3AD203B41FA5}">
                      <a16:colId xmlns:a16="http://schemas.microsoft.com/office/drawing/2014/main" val="1943945994"/>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3337431899"/>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Whole milk</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1200230000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930970700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889055200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403480200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0729333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1212513000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956160400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909639800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431686100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394961764"/>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185628800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109169600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145745900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44192140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0064111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195261600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129012800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158067400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51678540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646623492"/>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187230400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279643400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372136000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213833100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69349072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213351200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327401300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463317000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257501400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487109830"/>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142910700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225775300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635003800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146760500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98923984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202591100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281535900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687059700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195856100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27147702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229334300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321401100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244146300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172503800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868434695"/>
                  </a:ext>
                </a:extLst>
              </a:tr>
              <a:tr h="137160">
                <a:tc vMerge="1">
                  <a:txBody>
                    <a:bodyPr/>
                    <a:lstStyle/>
                    <a:p>
                      <a:endParaRPr lang="en-IN"/>
                    </a:p>
                  </a:txBody>
                  <a:tcPr/>
                </a:tc>
                <a:tc>
                  <a:txBody>
                    <a:bodyPr/>
                    <a:lstStyle/>
                    <a:p>
                      <a:pPr algn="ctr" fontAlgn="b"/>
                      <a:r>
                        <a:rPr lang="en-IN" sz="800" u="none" strike="noStrike" dirty="0">
                          <a:effectLst/>
                          <a:latin typeface="Arial" panose="020B0604020202020204" pitchFamily="34" charset="0"/>
                          <a:cs typeface="Arial" panose="020B0604020202020204" pitchFamily="34" charset="0"/>
                        </a:rPr>
                        <a:t>RMSE</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266719400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405943200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285962200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202045100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678701352"/>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429624700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445591500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988955400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128855000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92979795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451051800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484160500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1020285000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158870500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89859767"/>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144763200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225642100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377409500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179151900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46268350"/>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194562700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250928300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420872900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253957500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7283464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1426358000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1390829000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1605600000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699066000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46077200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1651678000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1578701000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1884489000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770826100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61135755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9320443000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8395301000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6825083000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1610927000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05800010"/>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9597360000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9695204000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7425160000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2172932000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01310835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10406000000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8556801000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5711695000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2447514000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18866718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10490490000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10608611000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6867665000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2732866000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445559197"/>
                  </a:ext>
                </a:extLst>
              </a:tr>
            </a:tbl>
          </a:graphicData>
        </a:graphic>
      </p:graphicFrame>
    </p:spTree>
    <p:extLst>
      <p:ext uri="{BB962C8B-B14F-4D97-AF65-F5344CB8AC3E}">
        <p14:creationId xmlns:p14="http://schemas.microsoft.com/office/powerpoint/2010/main" val="12210778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447137" cy="659462"/>
          </a:xfrm>
        </p:spPr>
        <p:txBody>
          <a:bodyPr>
            <a:norm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9551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Detroit-Warren-Dearborn MI</a:t>
            </a:r>
          </a:p>
        </p:txBody>
      </p:sp>
      <p:graphicFrame>
        <p:nvGraphicFramePr>
          <p:cNvPr id="2" name="Table 1">
            <a:extLst>
              <a:ext uri="{FF2B5EF4-FFF2-40B4-BE49-F238E27FC236}">
                <a16:creationId xmlns:a16="http://schemas.microsoft.com/office/drawing/2014/main" id="{1EBB3A44-FA39-DC89-B1EC-952D85C59ACC}"/>
              </a:ext>
            </a:extLst>
          </p:cNvPr>
          <p:cNvGraphicFramePr>
            <a:graphicFrameLocks noGrp="1"/>
          </p:cNvGraphicFramePr>
          <p:nvPr>
            <p:extLst>
              <p:ext uri="{D42A27DB-BD31-4B8C-83A1-F6EECF244321}">
                <p14:modId xmlns:p14="http://schemas.microsoft.com/office/powerpoint/2010/main" val="332798597"/>
              </p:ext>
            </p:extLst>
          </p:nvPr>
        </p:nvGraphicFramePr>
        <p:xfrm>
          <a:off x="74018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2099287188"/>
                    </a:ext>
                  </a:extLst>
                </a:gridCol>
                <a:gridCol w="457200">
                  <a:extLst>
                    <a:ext uri="{9D8B030D-6E8A-4147-A177-3AD203B41FA5}">
                      <a16:colId xmlns:a16="http://schemas.microsoft.com/office/drawing/2014/main" val="1573995234"/>
                    </a:ext>
                  </a:extLst>
                </a:gridCol>
                <a:gridCol w="819150">
                  <a:extLst>
                    <a:ext uri="{9D8B030D-6E8A-4147-A177-3AD203B41FA5}">
                      <a16:colId xmlns:a16="http://schemas.microsoft.com/office/drawing/2014/main" val="4138420667"/>
                    </a:ext>
                  </a:extLst>
                </a:gridCol>
                <a:gridCol w="790575">
                  <a:extLst>
                    <a:ext uri="{9D8B030D-6E8A-4147-A177-3AD203B41FA5}">
                      <a16:colId xmlns:a16="http://schemas.microsoft.com/office/drawing/2014/main" val="2161499710"/>
                    </a:ext>
                  </a:extLst>
                </a:gridCol>
                <a:gridCol w="1076325">
                  <a:extLst>
                    <a:ext uri="{9D8B030D-6E8A-4147-A177-3AD203B41FA5}">
                      <a16:colId xmlns:a16="http://schemas.microsoft.com/office/drawing/2014/main" val="574157356"/>
                    </a:ext>
                  </a:extLst>
                </a:gridCol>
                <a:gridCol w="1409700">
                  <a:extLst>
                    <a:ext uri="{9D8B030D-6E8A-4147-A177-3AD203B41FA5}">
                      <a16:colId xmlns:a16="http://schemas.microsoft.com/office/drawing/2014/main" val="1130823119"/>
                    </a:ext>
                  </a:extLst>
                </a:gridCol>
                <a:gridCol w="1152525">
                  <a:extLst>
                    <a:ext uri="{9D8B030D-6E8A-4147-A177-3AD203B41FA5}">
                      <a16:colId xmlns:a16="http://schemas.microsoft.com/office/drawing/2014/main" val="2589647423"/>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 (ARIMA)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2331700659"/>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Whole milk</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411499300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659029400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612585100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272744200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64714991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482592600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700128900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622431500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351585200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418800251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210950300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214686600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86749730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68455640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547115496"/>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222599400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234340500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119875500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90356090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641116589"/>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184776200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253357800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286320400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179821200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49379659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215433300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296895100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332612300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204133600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8015419"/>
                  </a:ext>
                </a:extLst>
              </a:tr>
              <a:tr h="137160">
                <a:tc rowSpan="2">
                  <a:txBody>
                    <a:bodyPr/>
                    <a:lstStyle/>
                    <a:p>
                      <a:pPr algn="ctr" fontAlgn="ctr"/>
                      <a:r>
                        <a:rPr lang="en-US" sz="800" u="none" strike="noStrike" dirty="0">
                          <a:effectLst/>
                          <a:latin typeface="Arial" panose="020B0604020202020204" pitchFamily="34" charset="0"/>
                          <a:cs typeface="Arial" panose="020B0604020202020204" pitchFamily="34" charset="0"/>
                        </a:rPr>
                        <a:t>Bacon, sausage, and lunch meats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279951500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430316800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252625200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214651100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82067855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310276600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499984000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310908200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291018600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467731445"/>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162187800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177217900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200327200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103369800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45757191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202511700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187911400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216656300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115802000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740139208"/>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264843700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422638800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475511300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152536800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86744792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306712900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447507500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555638300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183858500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4073625887"/>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272332700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269053800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295064000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129507900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52848785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303481400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316163600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386944000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159854800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809372877"/>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2706311000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2027063000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1620598000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668657300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52996005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2819978000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1832710000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1884172000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784798100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662736819"/>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811245500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973201000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2333225000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1023074000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78102119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986670800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642584400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2972161000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1171549000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224060334"/>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1648876000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2995825000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1308818000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819207600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878357996"/>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1917734000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1382736000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1701840000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926164100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922513417"/>
                  </a:ext>
                </a:extLst>
              </a:tr>
            </a:tbl>
          </a:graphicData>
        </a:graphic>
      </p:graphicFrame>
    </p:spTree>
    <p:extLst>
      <p:ext uri="{BB962C8B-B14F-4D97-AF65-F5344CB8AC3E}">
        <p14:creationId xmlns:p14="http://schemas.microsoft.com/office/powerpoint/2010/main" val="15154988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395519" cy="659462"/>
          </a:xfrm>
        </p:spPr>
        <p:txBody>
          <a:bodyPr>
            <a:normAutofit/>
          </a:bodyPr>
          <a:lstStyle/>
          <a:p>
            <a:pPr algn="ctr"/>
            <a:r>
              <a:rPr lang="en-US" sz="2850" b="1" dirty="0">
                <a:latin typeface="Arial" panose="020B0604020202020204" pitchFamily="34" charset="0"/>
                <a:cs typeface="Arial" panose="020B0604020202020204" pitchFamily="34" charset="0"/>
              </a:rPr>
              <a:t>TIME SERIES MODELS</a:t>
            </a:r>
            <a:endParaRPr lang="en-IN" sz="15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50" y="540841"/>
            <a:ext cx="8395518"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Houston-The Woodlands-Sugar Land TX</a:t>
            </a:r>
          </a:p>
        </p:txBody>
      </p:sp>
      <p:graphicFrame>
        <p:nvGraphicFramePr>
          <p:cNvPr id="2" name="Table 1">
            <a:extLst>
              <a:ext uri="{FF2B5EF4-FFF2-40B4-BE49-F238E27FC236}">
                <a16:creationId xmlns:a16="http://schemas.microsoft.com/office/drawing/2014/main" id="{00181534-722E-98B9-C27F-7618E9669DA4}"/>
              </a:ext>
            </a:extLst>
          </p:cNvPr>
          <p:cNvGraphicFramePr>
            <a:graphicFrameLocks noGrp="1"/>
          </p:cNvGraphicFramePr>
          <p:nvPr>
            <p:extLst>
              <p:ext uri="{D42A27DB-BD31-4B8C-83A1-F6EECF244321}">
                <p14:modId xmlns:p14="http://schemas.microsoft.com/office/powerpoint/2010/main" val="2696665816"/>
              </p:ext>
            </p:extLst>
          </p:nvPr>
        </p:nvGraphicFramePr>
        <p:xfrm>
          <a:off x="714375" y="1059345"/>
          <a:ext cx="7715250" cy="3024809"/>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3628914226"/>
                    </a:ext>
                  </a:extLst>
                </a:gridCol>
                <a:gridCol w="457200">
                  <a:extLst>
                    <a:ext uri="{9D8B030D-6E8A-4147-A177-3AD203B41FA5}">
                      <a16:colId xmlns:a16="http://schemas.microsoft.com/office/drawing/2014/main" val="3948030290"/>
                    </a:ext>
                  </a:extLst>
                </a:gridCol>
                <a:gridCol w="819150">
                  <a:extLst>
                    <a:ext uri="{9D8B030D-6E8A-4147-A177-3AD203B41FA5}">
                      <a16:colId xmlns:a16="http://schemas.microsoft.com/office/drawing/2014/main" val="2315172402"/>
                    </a:ext>
                  </a:extLst>
                </a:gridCol>
                <a:gridCol w="790575">
                  <a:extLst>
                    <a:ext uri="{9D8B030D-6E8A-4147-A177-3AD203B41FA5}">
                      <a16:colId xmlns:a16="http://schemas.microsoft.com/office/drawing/2014/main" val="3590474361"/>
                    </a:ext>
                  </a:extLst>
                </a:gridCol>
                <a:gridCol w="1076325">
                  <a:extLst>
                    <a:ext uri="{9D8B030D-6E8A-4147-A177-3AD203B41FA5}">
                      <a16:colId xmlns:a16="http://schemas.microsoft.com/office/drawing/2014/main" val="3888099145"/>
                    </a:ext>
                  </a:extLst>
                </a:gridCol>
                <a:gridCol w="1409700">
                  <a:extLst>
                    <a:ext uri="{9D8B030D-6E8A-4147-A177-3AD203B41FA5}">
                      <a16:colId xmlns:a16="http://schemas.microsoft.com/office/drawing/2014/main" val="1670379100"/>
                    </a:ext>
                  </a:extLst>
                </a:gridCol>
                <a:gridCol w="1152525">
                  <a:extLst>
                    <a:ext uri="{9D8B030D-6E8A-4147-A177-3AD203B41FA5}">
                      <a16:colId xmlns:a16="http://schemas.microsoft.com/office/drawing/2014/main" val="334196249"/>
                    </a:ext>
                  </a:extLst>
                </a:gridCol>
              </a:tblGrid>
              <a:tr h="259269">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US" sz="800" b="1" u="none" strike="noStrike">
                          <a:effectLst/>
                          <a:latin typeface="Arial" panose="020B0604020202020204" pitchFamily="34" charset="0"/>
                          <a:cs typeface="Arial" panose="020B0604020202020204" pitchFamily="34" charset="0"/>
                        </a:rPr>
                        <a:t>ARIMA with seasonal decomposition(ARIMA)</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962733879"/>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1201494000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334272200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941394400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896365100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991199558"/>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1309204000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531688600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979731000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950670600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67042552"/>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171834700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183349000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85393090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80301220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618030739"/>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179166300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190663600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115898600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89857420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031901595"/>
                  </a:ext>
                </a:extLst>
              </a:tr>
              <a:tr h="138277">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200250300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554067600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268745600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218802700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43332424"/>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257380600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642764400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383163700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286598100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462652208"/>
                  </a:ext>
                </a:extLst>
              </a:tr>
              <a:tr h="138277">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207346000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261773200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339618800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364103400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42703645"/>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267395900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308804200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412978800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404925400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248090913"/>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394912700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402290800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412053500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379125200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119378427"/>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456130700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490457200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468802700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467471500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623361381"/>
                  </a:ext>
                </a:extLst>
              </a:tr>
              <a:tr h="138277">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154698100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185365200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192612500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237436100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055103094"/>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195300800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223356000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280686300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258158500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554287333"/>
                  </a:ext>
                </a:extLst>
              </a:tr>
              <a:tr h="138277">
                <a:tc rowSpan="2">
                  <a:txBody>
                    <a:bodyPr/>
                    <a:lstStyle/>
                    <a:p>
                      <a:pPr algn="ctr" fontAlgn="ctr"/>
                      <a:r>
                        <a:rPr lang="en-US" sz="800" u="none" strike="noStrike" dirty="0">
                          <a:effectLst/>
                          <a:latin typeface="Arial" panose="020B0604020202020204" pitchFamily="34" charset="0"/>
                          <a:cs typeface="Arial" panose="020B0604020202020204" pitchFamily="34" charset="0"/>
                        </a:rPr>
                        <a:t>Shelf-stable, ready-to-heat foods and soups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204778700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300519000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391351400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213050000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714948956"/>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232694200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448262000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470083800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237770000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185219304"/>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1746387000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1009545000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2043962000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866922100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447662707"/>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1888996000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1135797000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2292509000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984095200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33801256"/>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5614253000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6663241000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5404759000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1902727000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69774293"/>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6142264000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580668300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6327505000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2482986000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84242358"/>
                  </a:ext>
                </a:extLst>
              </a:tr>
              <a:tr h="138277">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3335409000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3580709000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3604015000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901998400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560244644"/>
                  </a:ext>
                </a:extLst>
              </a:tr>
              <a:tr h="138277">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3523495000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1347546000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4528597000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992198200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639722950"/>
                  </a:ext>
                </a:extLst>
              </a:tr>
            </a:tbl>
          </a:graphicData>
        </a:graphic>
      </p:graphicFrame>
    </p:spTree>
    <p:extLst>
      <p:ext uri="{BB962C8B-B14F-4D97-AF65-F5344CB8AC3E}">
        <p14:creationId xmlns:p14="http://schemas.microsoft.com/office/powerpoint/2010/main" val="2777485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30"/>
        <p:cNvGrpSpPr/>
        <p:nvPr/>
      </p:nvGrpSpPr>
      <p:grpSpPr>
        <a:xfrm>
          <a:off x="0" y="0"/>
          <a:ext cx="0" cy="0"/>
          <a:chOff x="0" y="0"/>
          <a:chExt cx="0" cy="0"/>
        </a:xfrm>
      </p:grpSpPr>
      <p:sp>
        <p:nvSpPr>
          <p:cNvPr id="931" name="Google Shape;931;p35"/>
          <p:cNvSpPr txBox="1">
            <a:spLocks noGrp="1"/>
          </p:cNvSpPr>
          <p:nvPr>
            <p:ph type="title"/>
          </p:nvPr>
        </p:nvSpPr>
        <p:spPr>
          <a:xfrm>
            <a:off x="713225" y="22982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 STATEMENT</a:t>
            </a:r>
            <a:endParaRPr lang="en-IN" dirty="0"/>
          </a:p>
        </p:txBody>
      </p:sp>
      <p:sp>
        <p:nvSpPr>
          <p:cNvPr id="932" name="Google Shape;932;p35"/>
          <p:cNvSpPr txBox="1">
            <a:spLocks noGrp="1"/>
          </p:cNvSpPr>
          <p:nvPr>
            <p:ph type="subTitle" idx="3"/>
          </p:nvPr>
        </p:nvSpPr>
        <p:spPr>
          <a:xfrm>
            <a:off x="5656311" y="2994587"/>
            <a:ext cx="2788800" cy="1213513"/>
          </a:xfrm>
          <a:prstGeom prst="rect">
            <a:avLst/>
          </a:prstGeom>
        </p:spPr>
        <p:txBody>
          <a:bodyPr spcFirstLastPara="1" wrap="square" lIns="91425" tIns="91425" rIns="91425" bIns="91425" anchor="t" anchorCtr="0">
            <a:noAutofit/>
          </a:bodyPr>
          <a:lstStyle/>
          <a:p>
            <a:pPr marL="0" indent="0"/>
            <a:r>
              <a:rPr lang="en-US" sz="1200" dirty="0">
                <a:latin typeface="+mn-lt"/>
              </a:rPr>
              <a:t>Robust, data-driven models that incorporate socioeconomic factors like employment and labor force data are needed to inform better inventory and pricing decisions.</a:t>
            </a:r>
          </a:p>
        </p:txBody>
      </p:sp>
      <p:sp>
        <p:nvSpPr>
          <p:cNvPr id="933" name="Google Shape;933;p35"/>
          <p:cNvSpPr txBox="1">
            <a:spLocks noGrp="1"/>
          </p:cNvSpPr>
          <p:nvPr>
            <p:ph type="subTitle" idx="1"/>
          </p:nvPr>
        </p:nvSpPr>
        <p:spPr>
          <a:xfrm>
            <a:off x="1600091" y="1329294"/>
            <a:ext cx="3310575" cy="1241721"/>
          </a:xfrm>
          <a:prstGeom prst="rect">
            <a:avLst/>
          </a:prstGeom>
        </p:spPr>
        <p:txBody>
          <a:bodyPr spcFirstLastPara="1" wrap="square" lIns="91425" tIns="91425" rIns="91425" bIns="91425" anchor="t" anchorCtr="0">
            <a:noAutofit/>
          </a:bodyPr>
          <a:lstStyle/>
          <a:p>
            <a:pPr marL="0" indent="0"/>
            <a:r>
              <a:rPr lang="en-US" sz="1200" dirty="0">
                <a:latin typeface="+mn-lt"/>
              </a:rPr>
              <a:t>Retailers face difficulties in quantifying the price elasticity of high-demand food categories, impacting their ability to develop effective and revenue-maximizing pricing strategies.</a:t>
            </a:r>
          </a:p>
        </p:txBody>
      </p:sp>
      <p:sp>
        <p:nvSpPr>
          <p:cNvPr id="934" name="Google Shape;934;p35"/>
          <p:cNvSpPr txBox="1">
            <a:spLocks noGrp="1"/>
          </p:cNvSpPr>
          <p:nvPr>
            <p:ph type="subTitle" idx="2"/>
          </p:nvPr>
        </p:nvSpPr>
        <p:spPr>
          <a:xfrm>
            <a:off x="5656311" y="1329293"/>
            <a:ext cx="2788800" cy="13623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latin typeface="+mn-lt"/>
              </a:rPr>
              <a:t>Inefficient inventory practices, driven by inaccurate demand predictions and price changes, often result in overstock, waste, or stockouts, affecting both profitability and sustainability.</a:t>
            </a:r>
          </a:p>
        </p:txBody>
      </p:sp>
      <p:sp>
        <p:nvSpPr>
          <p:cNvPr id="935" name="Google Shape;935;p35"/>
          <p:cNvSpPr txBox="1">
            <a:spLocks noGrp="1"/>
          </p:cNvSpPr>
          <p:nvPr>
            <p:ph type="subTitle" idx="4"/>
          </p:nvPr>
        </p:nvSpPr>
        <p:spPr>
          <a:xfrm>
            <a:off x="1614425" y="3001039"/>
            <a:ext cx="2788800" cy="1213513"/>
          </a:xfrm>
          <a:prstGeom prst="rect">
            <a:avLst/>
          </a:prstGeom>
        </p:spPr>
        <p:txBody>
          <a:bodyPr spcFirstLastPara="1" wrap="square" lIns="91425" tIns="91425" rIns="91425" bIns="91425" anchor="t" anchorCtr="0">
            <a:noAutofit/>
          </a:bodyPr>
          <a:lstStyle/>
          <a:p>
            <a:pPr marL="0" indent="0"/>
            <a:r>
              <a:rPr lang="en-US" sz="1200" dirty="0">
                <a:latin typeface="+mn-lt"/>
              </a:rPr>
              <a:t>Demand for food items varies significantly based on seasonality and regional differences, making it challenging to forecast consumption trends.</a:t>
            </a:r>
          </a:p>
        </p:txBody>
      </p:sp>
      <p:sp>
        <p:nvSpPr>
          <p:cNvPr id="936" name="Google Shape;936;p35"/>
          <p:cNvSpPr txBox="1">
            <a:spLocks noGrp="1"/>
          </p:cNvSpPr>
          <p:nvPr>
            <p:ph type="title" idx="5"/>
          </p:nvPr>
        </p:nvSpPr>
        <p:spPr>
          <a:xfrm>
            <a:off x="706058" y="94009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37" name="Google Shape;937;p35"/>
          <p:cNvSpPr txBox="1">
            <a:spLocks noGrp="1"/>
          </p:cNvSpPr>
          <p:nvPr>
            <p:ph type="title" idx="6"/>
          </p:nvPr>
        </p:nvSpPr>
        <p:spPr>
          <a:xfrm>
            <a:off x="4755111" y="2624161"/>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38" name="Google Shape;938;p35"/>
          <p:cNvSpPr txBox="1">
            <a:spLocks noGrp="1"/>
          </p:cNvSpPr>
          <p:nvPr>
            <p:ph type="title" idx="7"/>
          </p:nvPr>
        </p:nvSpPr>
        <p:spPr>
          <a:xfrm>
            <a:off x="4740775" y="940090"/>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39" name="Google Shape;939;p35"/>
          <p:cNvSpPr txBox="1">
            <a:spLocks noGrp="1"/>
          </p:cNvSpPr>
          <p:nvPr>
            <p:ph type="title" idx="8"/>
          </p:nvPr>
        </p:nvSpPr>
        <p:spPr>
          <a:xfrm>
            <a:off x="713225" y="2624161"/>
            <a:ext cx="901200" cy="616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44" name="Google Shape;944;p35"/>
          <p:cNvSpPr txBox="1">
            <a:spLocks noGrp="1"/>
          </p:cNvSpPr>
          <p:nvPr>
            <p:ph type="subTitle" idx="16"/>
          </p:nvPr>
        </p:nvSpPr>
        <p:spPr>
          <a:xfrm>
            <a:off x="1614425" y="1098394"/>
            <a:ext cx="2788800"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Price Sensitivity</a:t>
            </a:r>
            <a:r>
              <a:rPr lang="en-US" sz="1600" dirty="0"/>
              <a:t>:</a:t>
            </a:r>
            <a:endParaRPr lang="en-IN" sz="1600" dirty="0"/>
          </a:p>
        </p:txBody>
      </p:sp>
      <p:sp>
        <p:nvSpPr>
          <p:cNvPr id="945" name="Google Shape;945;p35"/>
          <p:cNvSpPr txBox="1">
            <a:spLocks noGrp="1"/>
          </p:cNvSpPr>
          <p:nvPr>
            <p:ph type="subTitle" idx="17"/>
          </p:nvPr>
        </p:nvSpPr>
        <p:spPr>
          <a:xfrm>
            <a:off x="5649141" y="1097672"/>
            <a:ext cx="2962843"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Inventory Management Issues</a:t>
            </a:r>
            <a:endParaRPr lang="en-US" sz="1600" dirty="0"/>
          </a:p>
        </p:txBody>
      </p:sp>
      <p:sp>
        <p:nvSpPr>
          <p:cNvPr id="946" name="Google Shape;946;p35"/>
          <p:cNvSpPr txBox="1">
            <a:spLocks noGrp="1"/>
          </p:cNvSpPr>
          <p:nvPr>
            <p:ph type="subTitle" idx="18"/>
          </p:nvPr>
        </p:nvSpPr>
        <p:spPr>
          <a:xfrm>
            <a:off x="5656310" y="2773690"/>
            <a:ext cx="2955673" cy="38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Need for Data-Driven Insights</a:t>
            </a:r>
            <a:endParaRPr lang="en-US" sz="1600" dirty="0"/>
          </a:p>
        </p:txBody>
      </p:sp>
      <p:sp>
        <p:nvSpPr>
          <p:cNvPr id="947" name="Google Shape;947;p35"/>
          <p:cNvSpPr txBox="1">
            <a:spLocks noGrp="1"/>
          </p:cNvSpPr>
          <p:nvPr>
            <p:ph type="subTitle" idx="19"/>
          </p:nvPr>
        </p:nvSpPr>
        <p:spPr>
          <a:xfrm>
            <a:off x="1600091" y="2698178"/>
            <a:ext cx="3310574" cy="460711"/>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1600" b="1" dirty="0"/>
              <a:t>Seasonal &amp; Regional Fluctuations</a:t>
            </a:r>
            <a:endParaRPr lang="en-US" sz="1600"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395519" cy="659462"/>
          </a:xfrm>
        </p:spPr>
        <p:txBody>
          <a:bodyPr>
            <a:norm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4389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Los Angeles-Long Beach-Anaheim CA</a:t>
            </a:r>
          </a:p>
        </p:txBody>
      </p:sp>
      <p:graphicFrame>
        <p:nvGraphicFramePr>
          <p:cNvPr id="2" name="Table 1">
            <a:extLst>
              <a:ext uri="{FF2B5EF4-FFF2-40B4-BE49-F238E27FC236}">
                <a16:creationId xmlns:a16="http://schemas.microsoft.com/office/drawing/2014/main" id="{E95BF38C-C433-28FD-FC2B-1FA32D6687F3}"/>
              </a:ext>
            </a:extLst>
          </p:cNvPr>
          <p:cNvGraphicFramePr>
            <a:graphicFrameLocks noGrp="1"/>
          </p:cNvGraphicFramePr>
          <p:nvPr>
            <p:extLst>
              <p:ext uri="{D42A27DB-BD31-4B8C-83A1-F6EECF244321}">
                <p14:modId xmlns:p14="http://schemas.microsoft.com/office/powerpoint/2010/main" val="1618961886"/>
              </p:ext>
            </p:extLst>
          </p:nvPr>
        </p:nvGraphicFramePr>
        <p:xfrm>
          <a:off x="688564"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4142277422"/>
                    </a:ext>
                  </a:extLst>
                </a:gridCol>
                <a:gridCol w="457200">
                  <a:extLst>
                    <a:ext uri="{9D8B030D-6E8A-4147-A177-3AD203B41FA5}">
                      <a16:colId xmlns:a16="http://schemas.microsoft.com/office/drawing/2014/main" val="82708281"/>
                    </a:ext>
                  </a:extLst>
                </a:gridCol>
                <a:gridCol w="819150">
                  <a:extLst>
                    <a:ext uri="{9D8B030D-6E8A-4147-A177-3AD203B41FA5}">
                      <a16:colId xmlns:a16="http://schemas.microsoft.com/office/drawing/2014/main" val="2837723371"/>
                    </a:ext>
                  </a:extLst>
                </a:gridCol>
                <a:gridCol w="790575">
                  <a:extLst>
                    <a:ext uri="{9D8B030D-6E8A-4147-A177-3AD203B41FA5}">
                      <a16:colId xmlns:a16="http://schemas.microsoft.com/office/drawing/2014/main" val="787351378"/>
                    </a:ext>
                  </a:extLst>
                </a:gridCol>
                <a:gridCol w="1076325">
                  <a:extLst>
                    <a:ext uri="{9D8B030D-6E8A-4147-A177-3AD203B41FA5}">
                      <a16:colId xmlns:a16="http://schemas.microsoft.com/office/drawing/2014/main" val="374364417"/>
                    </a:ext>
                  </a:extLst>
                </a:gridCol>
                <a:gridCol w="1409700">
                  <a:extLst>
                    <a:ext uri="{9D8B030D-6E8A-4147-A177-3AD203B41FA5}">
                      <a16:colId xmlns:a16="http://schemas.microsoft.com/office/drawing/2014/main" val="3441599713"/>
                    </a:ext>
                  </a:extLst>
                </a:gridCol>
                <a:gridCol w="1152525">
                  <a:extLst>
                    <a:ext uri="{9D8B030D-6E8A-4147-A177-3AD203B41FA5}">
                      <a16:colId xmlns:a16="http://schemas.microsoft.com/office/drawing/2014/main" val="956318024"/>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US" sz="800" b="1" u="none" strike="noStrike">
                          <a:effectLst/>
                          <a:latin typeface="Arial" panose="020B0604020202020204" pitchFamily="34" charset="0"/>
                          <a:cs typeface="Arial" panose="020B0604020202020204" pitchFamily="34" charset="0"/>
                        </a:rPr>
                        <a:t>ARIMA with seasonal decomposition(ARIMA)</a:t>
                      </a:r>
                      <a:endParaRPr lang="en-US"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1870264098"/>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4079202000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2228513000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6594276000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2587731000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80141540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4493229000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2317850000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7004499000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2939725000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08896783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772346400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112111300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882917000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1203346000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00169084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838682000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153780800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1153082000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1268921000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832264775"/>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4403705000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1759340000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3166384000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5882847000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94345677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4774904000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1872061000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3529969000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6289628000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069434070"/>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1537221000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687420500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1299368000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2270313000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20527465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1740636000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849612500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1754603000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2397070000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082835349"/>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Egg and egg substitutes</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722615200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914233200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688230400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2879358000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72090149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1027328000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1118091000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1244874000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3062603000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44522675"/>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1266640000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428608800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1121036000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1744846000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1612047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1345849000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552979400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1450103000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1888186000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293648631"/>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778858300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350364700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847230900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628627200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17976672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949054300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407023300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1128625000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722179500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05962648"/>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6170469000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1298193000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4516621000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4192109000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38324425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6793252000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1166467000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4934963000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4507890000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04924333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27645150000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16811440000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8458248000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12305280000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98881922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29881970000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1859193000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9846862000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14093380000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91713014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5471376000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3327027000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4038117000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4670346000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13180554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6219001000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3627068000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4896224000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5153773000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760933951"/>
                  </a:ext>
                </a:extLst>
              </a:tr>
            </a:tbl>
          </a:graphicData>
        </a:graphic>
      </p:graphicFrame>
    </p:spTree>
    <p:extLst>
      <p:ext uri="{BB962C8B-B14F-4D97-AF65-F5344CB8AC3E}">
        <p14:creationId xmlns:p14="http://schemas.microsoft.com/office/powerpoint/2010/main" val="184857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395519"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43899" cy="300082"/>
          </a:xfrm>
          <a:prstGeom prst="rect">
            <a:avLst/>
          </a:prstGeom>
          <a:noFill/>
        </p:spPr>
        <p:txBody>
          <a:bodyPr wrap="square">
            <a:spAutoFit/>
          </a:bodyPr>
          <a:lstStyle/>
          <a:p>
            <a:pPr algn="ctr" defTabSz="685800">
              <a:buClrTx/>
            </a:pPr>
            <a:r>
              <a:rPr lang="en-US" sz="1350" kern="1200" dirty="0">
                <a:solidFill>
                  <a:prstClr val="black"/>
                </a:solidFill>
                <a:latin typeface="Aptos" panose="02110004020202020204"/>
                <a:ea typeface="+mn-ea"/>
                <a:cs typeface="+mn-cs"/>
              </a:rPr>
              <a:t>Miami-Fort Lauderdale-West Palm Beach FL</a:t>
            </a:r>
            <a:endParaRPr lang="en-IN" sz="1350" kern="1200" dirty="0">
              <a:solidFill>
                <a:prstClr val="black"/>
              </a:solidFill>
              <a:latin typeface="Aptos" panose="02110004020202020204"/>
              <a:ea typeface="+mn-ea"/>
              <a:cs typeface="+mn-cs"/>
            </a:endParaRPr>
          </a:p>
        </p:txBody>
      </p:sp>
      <p:graphicFrame>
        <p:nvGraphicFramePr>
          <p:cNvPr id="2" name="Table 1">
            <a:extLst>
              <a:ext uri="{FF2B5EF4-FFF2-40B4-BE49-F238E27FC236}">
                <a16:creationId xmlns:a16="http://schemas.microsoft.com/office/drawing/2014/main" id="{7DB829DB-2FCA-3C4C-BED1-A84F38C095E0}"/>
              </a:ext>
            </a:extLst>
          </p:cNvPr>
          <p:cNvGraphicFramePr>
            <a:graphicFrameLocks noGrp="1"/>
          </p:cNvGraphicFramePr>
          <p:nvPr>
            <p:extLst>
              <p:ext uri="{D42A27DB-BD31-4B8C-83A1-F6EECF244321}">
                <p14:modId xmlns:p14="http://schemas.microsoft.com/office/powerpoint/2010/main" val="480572765"/>
              </p:ext>
            </p:extLst>
          </p:nvPr>
        </p:nvGraphicFramePr>
        <p:xfrm>
          <a:off x="71437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3803103567"/>
                    </a:ext>
                  </a:extLst>
                </a:gridCol>
                <a:gridCol w="457200">
                  <a:extLst>
                    <a:ext uri="{9D8B030D-6E8A-4147-A177-3AD203B41FA5}">
                      <a16:colId xmlns:a16="http://schemas.microsoft.com/office/drawing/2014/main" val="3550545394"/>
                    </a:ext>
                  </a:extLst>
                </a:gridCol>
                <a:gridCol w="819150">
                  <a:extLst>
                    <a:ext uri="{9D8B030D-6E8A-4147-A177-3AD203B41FA5}">
                      <a16:colId xmlns:a16="http://schemas.microsoft.com/office/drawing/2014/main" val="1295866163"/>
                    </a:ext>
                  </a:extLst>
                </a:gridCol>
                <a:gridCol w="790575">
                  <a:extLst>
                    <a:ext uri="{9D8B030D-6E8A-4147-A177-3AD203B41FA5}">
                      <a16:colId xmlns:a16="http://schemas.microsoft.com/office/drawing/2014/main" val="1621194255"/>
                    </a:ext>
                  </a:extLst>
                </a:gridCol>
                <a:gridCol w="1076325">
                  <a:extLst>
                    <a:ext uri="{9D8B030D-6E8A-4147-A177-3AD203B41FA5}">
                      <a16:colId xmlns:a16="http://schemas.microsoft.com/office/drawing/2014/main" val="2845687402"/>
                    </a:ext>
                  </a:extLst>
                </a:gridCol>
                <a:gridCol w="1409700">
                  <a:extLst>
                    <a:ext uri="{9D8B030D-6E8A-4147-A177-3AD203B41FA5}">
                      <a16:colId xmlns:a16="http://schemas.microsoft.com/office/drawing/2014/main" val="2620651304"/>
                    </a:ext>
                  </a:extLst>
                </a:gridCol>
                <a:gridCol w="1152525">
                  <a:extLst>
                    <a:ext uri="{9D8B030D-6E8A-4147-A177-3AD203B41FA5}">
                      <a16:colId xmlns:a16="http://schemas.microsoft.com/office/drawing/2014/main" val="3736561839"/>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168205653"/>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1070819000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1340191000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919800200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797336500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81670882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1202174000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853098500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996971900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969148900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451648725"/>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333374200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204142300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225105600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184136700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56495348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434140600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277116400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306744900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263635500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71808763"/>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966857700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830405500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659651400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865680900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256450376"/>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1015782000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919249800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807766500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1092702000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890662873"/>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801340700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632534000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612002600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288864700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62808755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890217300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766821000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658248900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402758200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748443981"/>
                  </a:ext>
                </a:extLst>
              </a:tr>
              <a:tr h="137160">
                <a:tc rowSpan="2">
                  <a:txBody>
                    <a:bodyPr/>
                    <a:lstStyle/>
                    <a:p>
                      <a:pPr algn="ctr" fontAlgn="ctr"/>
                      <a:r>
                        <a:rPr lang="en-IN" sz="800" u="none" strike="noStrike" dirty="0">
                          <a:effectLst/>
                          <a:latin typeface="Arial" panose="020B0604020202020204" pitchFamily="34" charset="0"/>
                          <a:cs typeface="Arial" panose="020B0604020202020204" pitchFamily="34" charset="0"/>
                        </a:rPr>
                        <a:t>Egg and egg substitutes</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291541900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385779100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261701100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151873300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8211649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307287900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488366700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360632900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225948000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177755975"/>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838294900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375631500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510661700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582034500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42799363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1042777000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456929200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888963900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761216900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49634451"/>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261231800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511285600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553418000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249385700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012928945"/>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344741300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672737900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615218500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346393900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719315322"/>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2068698000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789745100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1125876000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1715031000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61308569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2445340000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999844200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1701355000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2049191000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72551810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4487278000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8718088000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4200686000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4028320000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76764670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4966614000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1.2619E+11</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4657221000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5255876000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53291289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1689039000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3918948000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2494527000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2978904000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81238500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2095226000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56887934279</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2715084000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3480287000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858862867"/>
                  </a:ext>
                </a:extLst>
              </a:tr>
            </a:tbl>
          </a:graphicData>
        </a:graphic>
      </p:graphicFrame>
    </p:spTree>
    <p:extLst>
      <p:ext uri="{BB962C8B-B14F-4D97-AF65-F5344CB8AC3E}">
        <p14:creationId xmlns:p14="http://schemas.microsoft.com/office/powerpoint/2010/main" val="26787393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447137"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9551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New York-Newark-Jersey City NY-NJ-PA</a:t>
            </a:r>
          </a:p>
        </p:txBody>
      </p:sp>
      <p:graphicFrame>
        <p:nvGraphicFramePr>
          <p:cNvPr id="2" name="Table 1">
            <a:extLst>
              <a:ext uri="{FF2B5EF4-FFF2-40B4-BE49-F238E27FC236}">
                <a16:creationId xmlns:a16="http://schemas.microsoft.com/office/drawing/2014/main" id="{B8B90154-0393-C16B-94BF-6611678A6356}"/>
              </a:ext>
            </a:extLst>
          </p:cNvPr>
          <p:cNvGraphicFramePr>
            <a:graphicFrameLocks noGrp="1"/>
          </p:cNvGraphicFramePr>
          <p:nvPr>
            <p:extLst>
              <p:ext uri="{D42A27DB-BD31-4B8C-83A1-F6EECF244321}">
                <p14:modId xmlns:p14="http://schemas.microsoft.com/office/powerpoint/2010/main" val="2332722997"/>
              </p:ext>
            </p:extLst>
          </p:nvPr>
        </p:nvGraphicFramePr>
        <p:xfrm>
          <a:off x="714373"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580595851"/>
                    </a:ext>
                  </a:extLst>
                </a:gridCol>
                <a:gridCol w="457200">
                  <a:extLst>
                    <a:ext uri="{9D8B030D-6E8A-4147-A177-3AD203B41FA5}">
                      <a16:colId xmlns:a16="http://schemas.microsoft.com/office/drawing/2014/main" val="698472365"/>
                    </a:ext>
                  </a:extLst>
                </a:gridCol>
                <a:gridCol w="819150">
                  <a:extLst>
                    <a:ext uri="{9D8B030D-6E8A-4147-A177-3AD203B41FA5}">
                      <a16:colId xmlns:a16="http://schemas.microsoft.com/office/drawing/2014/main" val="3575514697"/>
                    </a:ext>
                  </a:extLst>
                </a:gridCol>
                <a:gridCol w="790575">
                  <a:extLst>
                    <a:ext uri="{9D8B030D-6E8A-4147-A177-3AD203B41FA5}">
                      <a16:colId xmlns:a16="http://schemas.microsoft.com/office/drawing/2014/main" val="1706469927"/>
                    </a:ext>
                  </a:extLst>
                </a:gridCol>
                <a:gridCol w="1076325">
                  <a:extLst>
                    <a:ext uri="{9D8B030D-6E8A-4147-A177-3AD203B41FA5}">
                      <a16:colId xmlns:a16="http://schemas.microsoft.com/office/drawing/2014/main" val="1629814754"/>
                    </a:ext>
                  </a:extLst>
                </a:gridCol>
                <a:gridCol w="1409700">
                  <a:extLst>
                    <a:ext uri="{9D8B030D-6E8A-4147-A177-3AD203B41FA5}">
                      <a16:colId xmlns:a16="http://schemas.microsoft.com/office/drawing/2014/main" val="457039181"/>
                    </a:ext>
                  </a:extLst>
                </a:gridCol>
                <a:gridCol w="1152525">
                  <a:extLst>
                    <a:ext uri="{9D8B030D-6E8A-4147-A177-3AD203B41FA5}">
                      <a16:colId xmlns:a16="http://schemas.microsoft.com/office/drawing/2014/main" val="750728576"/>
                    </a:ext>
                  </a:extLst>
                </a:gridCol>
              </a:tblGrid>
              <a:tr h="257175">
                <a:tc>
                  <a:txBody>
                    <a:bodyPr/>
                    <a:lstStyle/>
                    <a:p>
                      <a:pPr algn="ctr" fontAlgn="b"/>
                      <a:r>
                        <a:rPr lang="en-IN" sz="800" b="1" u="none" strike="noStrike" dirty="0">
                          <a:effectLst/>
                          <a:latin typeface="Arial" panose="020B0604020202020204" pitchFamily="34" charset="0"/>
                          <a:cs typeface="Arial" panose="020B0604020202020204" pitchFamily="34" charset="0"/>
                        </a:rPr>
                        <a:t>Food Category</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773586391"/>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1687825000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1681982000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1853445000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900731200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500177930"/>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2017657000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1561867000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2091598000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1202300000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660009491"/>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944840800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670969300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558625900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631802800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AutoARIMA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395778540"/>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1102521000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865894500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708112900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741198000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612685420"/>
                  </a:ext>
                </a:extLst>
              </a:tr>
              <a:tr h="137160">
                <a:tc rowSpan="2">
                  <a:txBody>
                    <a:bodyPr/>
                    <a:lstStyle/>
                    <a:p>
                      <a:pPr algn="ctr" fontAlgn="ctr"/>
                      <a:r>
                        <a:rPr lang="en-US" sz="800" u="none" strike="noStrike" dirty="0">
                          <a:effectLst/>
                          <a:latin typeface="Arial" panose="020B0604020202020204" pitchFamily="34" charset="0"/>
                          <a:cs typeface="Arial" panose="020B0604020202020204" pitchFamily="34" charset="0"/>
                        </a:rPr>
                        <a:t>Beef, pork, lamb, veal and game, fresh</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419874200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1619115000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1223680000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275241000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17019464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488091400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1681726000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1448259000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339476500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48134535"/>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479056800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605442700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840401600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371231700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34970756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605137700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760427900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997847700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468641700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35027520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1467897000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1725582000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1720473000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1072574000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280606699"/>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1748663000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1256409000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2017179000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1311781000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133670376"/>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2223764000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1387906000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1538686000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620601400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10326509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2438706000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1534630000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1710061000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817676000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626640219"/>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Shelf-stable, ready-to-heat foods and soups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771066700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536321300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924724300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486155800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10985006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881362900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721413500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1016690000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549219800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71138764"/>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5268307000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2938573000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3965120000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1510891000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53997563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5893269000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1343433000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4345205000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1678848000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94805671"/>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4789441000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6970652000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7848208000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5266526000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24755327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6468307000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5982209000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9305021000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6034697000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18883692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4178090000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5589896000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6463172000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802591400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8603081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4276121000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1685522000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6613826000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959338200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492011563"/>
                  </a:ext>
                </a:extLst>
              </a:tr>
            </a:tbl>
          </a:graphicData>
        </a:graphic>
      </p:graphicFrame>
    </p:spTree>
    <p:extLst>
      <p:ext uri="{BB962C8B-B14F-4D97-AF65-F5344CB8AC3E}">
        <p14:creationId xmlns:p14="http://schemas.microsoft.com/office/powerpoint/2010/main" val="2613689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F3FDB73-6856-E951-37A7-7E41E36DB4BD}"/>
              </a:ext>
            </a:extLst>
          </p:cNvPr>
          <p:cNvSpPr>
            <a:spLocks noGrp="1"/>
          </p:cNvSpPr>
          <p:nvPr>
            <p:ph type="title"/>
          </p:nvPr>
        </p:nvSpPr>
        <p:spPr>
          <a:xfrm>
            <a:off x="348430" y="77263"/>
            <a:ext cx="8395519" cy="659462"/>
          </a:xfrm>
        </p:spPr>
        <p:txBody>
          <a:bodyPr>
            <a:noAutofit/>
          </a:bodyPr>
          <a:lstStyle/>
          <a:p>
            <a:pPr algn="ctr"/>
            <a:r>
              <a:rPr lang="en-US" sz="2800" b="1" dirty="0">
                <a:latin typeface="Arial" panose="020B0604020202020204" pitchFamily="34" charset="0"/>
                <a:cs typeface="Arial" panose="020B0604020202020204" pitchFamily="34" charset="0"/>
              </a:rPr>
              <a:t>TIME SERIES MODELS</a:t>
            </a:r>
            <a:endParaRPr lang="en-IN" sz="2800" b="1"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7D6BFB5-9D38-CC63-5E89-A484ED1EC949}"/>
              </a:ext>
            </a:extLst>
          </p:cNvPr>
          <p:cNvSpPr txBox="1"/>
          <p:nvPr/>
        </p:nvSpPr>
        <p:spPr>
          <a:xfrm>
            <a:off x="400049" y="540841"/>
            <a:ext cx="8343899" cy="300082"/>
          </a:xfrm>
          <a:prstGeom prst="rect">
            <a:avLst/>
          </a:prstGeom>
          <a:noFill/>
        </p:spPr>
        <p:txBody>
          <a:bodyPr wrap="square">
            <a:spAutoFit/>
          </a:bodyPr>
          <a:lstStyle/>
          <a:p>
            <a:pPr algn="ctr" defTabSz="685800">
              <a:buClrTx/>
            </a:pPr>
            <a:r>
              <a:rPr lang="en-IN" sz="1350" kern="1200" dirty="0">
                <a:solidFill>
                  <a:prstClr val="black"/>
                </a:solidFill>
                <a:latin typeface="Aptos" panose="02110004020202020204"/>
                <a:ea typeface="+mn-ea"/>
                <a:cs typeface="+mn-cs"/>
              </a:rPr>
              <a:t>Philadelphia-Camden-Wilmington PA-NJ-DE-MD</a:t>
            </a:r>
          </a:p>
        </p:txBody>
      </p:sp>
      <p:graphicFrame>
        <p:nvGraphicFramePr>
          <p:cNvPr id="2" name="Table 1">
            <a:extLst>
              <a:ext uri="{FF2B5EF4-FFF2-40B4-BE49-F238E27FC236}">
                <a16:creationId xmlns:a16="http://schemas.microsoft.com/office/drawing/2014/main" id="{85E8A0CB-CD43-3A00-1D3D-0990FEDC9586}"/>
              </a:ext>
            </a:extLst>
          </p:cNvPr>
          <p:cNvGraphicFramePr>
            <a:graphicFrameLocks noGrp="1"/>
          </p:cNvGraphicFramePr>
          <p:nvPr>
            <p:extLst>
              <p:ext uri="{D42A27DB-BD31-4B8C-83A1-F6EECF244321}">
                <p14:modId xmlns:p14="http://schemas.microsoft.com/office/powerpoint/2010/main" val="773468493"/>
              </p:ext>
            </p:extLst>
          </p:nvPr>
        </p:nvGraphicFramePr>
        <p:xfrm>
          <a:off x="688564" y="1071562"/>
          <a:ext cx="7715250" cy="3000375"/>
        </p:xfrm>
        <a:graphic>
          <a:graphicData uri="http://schemas.openxmlformats.org/drawingml/2006/table">
            <a:tbl>
              <a:tblPr>
                <a:tableStyleId>{5C22544A-7EE6-4342-B048-85BDC9FD1C3A}</a:tableStyleId>
              </a:tblPr>
              <a:tblGrid>
                <a:gridCol w="2009775">
                  <a:extLst>
                    <a:ext uri="{9D8B030D-6E8A-4147-A177-3AD203B41FA5}">
                      <a16:colId xmlns:a16="http://schemas.microsoft.com/office/drawing/2014/main" val="1503372677"/>
                    </a:ext>
                  </a:extLst>
                </a:gridCol>
                <a:gridCol w="457200">
                  <a:extLst>
                    <a:ext uri="{9D8B030D-6E8A-4147-A177-3AD203B41FA5}">
                      <a16:colId xmlns:a16="http://schemas.microsoft.com/office/drawing/2014/main" val="1873628000"/>
                    </a:ext>
                  </a:extLst>
                </a:gridCol>
                <a:gridCol w="819150">
                  <a:extLst>
                    <a:ext uri="{9D8B030D-6E8A-4147-A177-3AD203B41FA5}">
                      <a16:colId xmlns:a16="http://schemas.microsoft.com/office/drawing/2014/main" val="3882033789"/>
                    </a:ext>
                  </a:extLst>
                </a:gridCol>
                <a:gridCol w="790575">
                  <a:extLst>
                    <a:ext uri="{9D8B030D-6E8A-4147-A177-3AD203B41FA5}">
                      <a16:colId xmlns:a16="http://schemas.microsoft.com/office/drawing/2014/main" val="3429794177"/>
                    </a:ext>
                  </a:extLst>
                </a:gridCol>
                <a:gridCol w="1076325">
                  <a:extLst>
                    <a:ext uri="{9D8B030D-6E8A-4147-A177-3AD203B41FA5}">
                      <a16:colId xmlns:a16="http://schemas.microsoft.com/office/drawing/2014/main" val="3598773681"/>
                    </a:ext>
                  </a:extLst>
                </a:gridCol>
                <a:gridCol w="1409700">
                  <a:extLst>
                    <a:ext uri="{9D8B030D-6E8A-4147-A177-3AD203B41FA5}">
                      <a16:colId xmlns:a16="http://schemas.microsoft.com/office/drawing/2014/main" val="25730034"/>
                    </a:ext>
                  </a:extLst>
                </a:gridCol>
                <a:gridCol w="1152525">
                  <a:extLst>
                    <a:ext uri="{9D8B030D-6E8A-4147-A177-3AD203B41FA5}">
                      <a16:colId xmlns:a16="http://schemas.microsoft.com/office/drawing/2014/main" val="4061843706"/>
                    </a:ext>
                  </a:extLst>
                </a:gridCol>
              </a:tblGrid>
              <a:tr h="257175">
                <a:tc>
                  <a:txBody>
                    <a:bodyPr/>
                    <a:lstStyle/>
                    <a:p>
                      <a:pPr algn="ctr" fontAlgn="b"/>
                      <a:r>
                        <a:rPr lang="en-IN" sz="800" b="1" u="none" strike="noStrike">
                          <a:effectLst/>
                          <a:latin typeface="Arial" panose="020B0604020202020204" pitchFamily="34" charset="0"/>
                          <a:cs typeface="Arial" panose="020B0604020202020204" pitchFamily="34" charset="0"/>
                        </a:rPr>
                        <a:t>Food Category</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Metrics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ETS</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Seasonal NAÏVE</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a:effectLst/>
                          <a:latin typeface="Arial" panose="020B0604020202020204" pitchFamily="34" charset="0"/>
                          <a:cs typeface="Arial" panose="020B0604020202020204" pitchFamily="34" charset="0"/>
                        </a:rPr>
                        <a:t>AutoArima</a:t>
                      </a:r>
                      <a:endParaRPr lang="en-IN" sz="800" b="1"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ARIMA with seasonal decomposition(ARIMA)</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b="1" u="none" strike="noStrike" dirty="0">
                          <a:effectLst/>
                          <a:latin typeface="Arial" panose="020B0604020202020204" pitchFamily="34" charset="0"/>
                          <a:cs typeface="Arial" panose="020B0604020202020204" pitchFamily="34" charset="0"/>
                        </a:rPr>
                        <a:t>Best Fitted Model</a:t>
                      </a:r>
                      <a:endParaRPr lang="en-IN" sz="800" b="1"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extLst>
                  <a:ext uri="{0D108BD9-81ED-4DB2-BD59-A6C34878D82A}">
                    <a16:rowId xmlns:a16="http://schemas.microsoft.com/office/drawing/2014/main" val="2277371415"/>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Whole milk</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286580700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1181594000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367566200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358743300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48896928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327343000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1242055000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423996700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406392800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61460407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Cheese and cream cheese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360113900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174559200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954035400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181718900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341384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371687900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206617300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978473300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203694000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71731057"/>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Beef, pork, lamb, veal and game, fresh</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922611500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1216946000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809149300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370336700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345837434"/>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944651600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1259299000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887571600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417725800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707933712"/>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Bacon, sausage, and lunch meats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264440800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448671300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248205500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308372800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ETS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945828077"/>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304144700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583420200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331471200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366914200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029100280"/>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Egg and egg substitutes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678011500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207046100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822441200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207162300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223026042"/>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701538500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326339900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840351300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234606500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1802778692"/>
                  </a:ext>
                </a:extLst>
              </a:tr>
              <a:tr h="137160">
                <a:tc rowSpan="2">
                  <a:txBody>
                    <a:bodyPr/>
                    <a:lstStyle/>
                    <a:p>
                      <a:pPr algn="ctr" fontAlgn="ctr"/>
                      <a:r>
                        <a:rPr lang="en-US" sz="800" u="none" strike="noStrike">
                          <a:effectLst/>
                          <a:latin typeface="Arial" panose="020B0604020202020204" pitchFamily="34" charset="0"/>
                          <a:cs typeface="Arial" panose="020B0604020202020204" pitchFamily="34" charset="0"/>
                        </a:rPr>
                        <a:t>Frozen and refrigerated ready-to-heat foods</a:t>
                      </a:r>
                      <a:endParaRPr lang="en-US"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995234700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1897819000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2055086000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471988200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3322204403"/>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1060649000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1948195000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2096586000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534187700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713123435"/>
                  </a:ext>
                </a:extLst>
              </a:tr>
              <a:tr h="137160">
                <a:tc rowSpan="2">
                  <a:txBody>
                    <a:bodyPr/>
                    <a:lstStyle/>
                    <a:p>
                      <a:pPr algn="ctr" fontAlgn="ctr"/>
                      <a:r>
                        <a:rPr lang="en-US" sz="800" u="none" strike="noStrike" dirty="0">
                          <a:effectLst/>
                          <a:latin typeface="Arial" panose="020B0604020202020204" pitchFamily="34" charset="0"/>
                          <a:cs typeface="Arial" panose="020B0604020202020204" pitchFamily="34" charset="0"/>
                        </a:rPr>
                        <a:t>Shelf-stable, ready-to-heat foods and soups</a:t>
                      </a:r>
                      <a:endParaRPr lang="en-US"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600742500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188896800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301867800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463971300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1882624421"/>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655157900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335914700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376050500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503581300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2358915411"/>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Low-calorie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1868024000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2196015000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1701308000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684490800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612472356"/>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2004904000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1628769000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2118768000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885475500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391138116"/>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All other caloric beverages</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3807435000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3697365000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3696300000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2693227000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Seasonal Naïve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412392759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3996282000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886413500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4534596000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2975357000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522829424"/>
                  </a:ext>
                </a:extLst>
              </a:tr>
              <a:tr h="137160">
                <a:tc rowSpan="2">
                  <a:txBody>
                    <a:bodyPr/>
                    <a:lstStyle/>
                    <a:p>
                      <a:pPr algn="ctr" fontAlgn="ctr"/>
                      <a:r>
                        <a:rPr lang="en-IN" sz="800" u="none" strike="noStrike">
                          <a:effectLst/>
                          <a:latin typeface="Arial" panose="020B0604020202020204" pitchFamily="34" charset="0"/>
                          <a:cs typeface="Arial" panose="020B0604020202020204" pitchFamily="34" charset="0"/>
                        </a:rPr>
                        <a:t>Alcohol</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tc>
                  <a:txBody>
                    <a:bodyPr/>
                    <a:lstStyle/>
                    <a:p>
                      <a:pPr algn="ctr" fontAlgn="b"/>
                      <a:r>
                        <a:rPr lang="en-IN" sz="800" u="none" strike="noStrike">
                          <a:effectLst/>
                          <a:latin typeface="Arial" panose="020B0604020202020204" pitchFamily="34" charset="0"/>
                          <a:cs typeface="Arial" panose="020B0604020202020204" pitchFamily="34" charset="0"/>
                        </a:rPr>
                        <a:t>MAE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413850500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1120745000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879105500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238879600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rowSpan="2">
                  <a:txBody>
                    <a:bodyPr/>
                    <a:lstStyle/>
                    <a:p>
                      <a:pPr algn="ctr" fontAlgn="ctr"/>
                      <a:r>
                        <a:rPr lang="en-IN" sz="800" u="none" strike="noStrike">
                          <a:effectLst/>
                          <a:latin typeface="Arial" panose="020B0604020202020204" pitchFamily="34" charset="0"/>
                          <a:cs typeface="Arial" panose="020B0604020202020204" pitchFamily="34" charset="0"/>
                        </a:rPr>
                        <a:t>ARIMA</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ctr"/>
                </a:tc>
                <a:extLst>
                  <a:ext uri="{0D108BD9-81ED-4DB2-BD59-A6C34878D82A}">
                    <a16:rowId xmlns:a16="http://schemas.microsoft.com/office/drawing/2014/main" val="26350408"/>
                  </a:ext>
                </a:extLst>
              </a:tr>
              <a:tr h="137160">
                <a:tc vMerge="1">
                  <a:txBody>
                    <a:bodyPr/>
                    <a:lstStyle/>
                    <a:p>
                      <a:endParaRPr lang="en-IN"/>
                    </a:p>
                  </a:txBody>
                  <a:tcPr/>
                </a:tc>
                <a:tc>
                  <a:txBody>
                    <a:bodyPr/>
                    <a:lstStyle/>
                    <a:p>
                      <a:pPr algn="ctr" fontAlgn="b"/>
                      <a:r>
                        <a:rPr lang="en-IN" sz="800" u="none" strike="noStrike">
                          <a:effectLst/>
                          <a:latin typeface="Arial" panose="020B0604020202020204" pitchFamily="34" charset="0"/>
                          <a:cs typeface="Arial" panose="020B0604020202020204" pitchFamily="34" charset="0"/>
                        </a:rPr>
                        <a:t>RMSE</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478538100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1154352000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a:effectLst/>
                          <a:latin typeface="Arial" panose="020B0604020202020204" pitchFamily="34" charset="0"/>
                          <a:cs typeface="Arial" panose="020B0604020202020204" pitchFamily="34" charset="0"/>
                        </a:rPr>
                        <a:t>956722100</a:t>
                      </a:r>
                      <a:endParaRPr lang="en-IN" sz="800" b="0" i="0" u="none" strike="noStrike">
                        <a:solidFill>
                          <a:srgbClr val="000000"/>
                        </a:solidFill>
                        <a:effectLst/>
                        <a:latin typeface="Arial" panose="020B0604020202020204" pitchFamily="34" charset="0"/>
                        <a:cs typeface="Arial" panose="020B0604020202020204" pitchFamily="34" charset="0"/>
                      </a:endParaRPr>
                    </a:p>
                  </a:txBody>
                  <a:tcPr marL="5715" marR="5715" marT="5715" marB="0" anchor="b"/>
                </a:tc>
                <a:tc>
                  <a:txBody>
                    <a:bodyPr/>
                    <a:lstStyle/>
                    <a:p>
                      <a:pPr algn="ctr" fontAlgn="b"/>
                      <a:r>
                        <a:rPr lang="en-IN" sz="800" u="none" strike="noStrike" dirty="0">
                          <a:effectLst/>
                          <a:latin typeface="Arial" panose="020B0604020202020204" pitchFamily="34" charset="0"/>
                          <a:cs typeface="Arial" panose="020B0604020202020204" pitchFamily="34" charset="0"/>
                        </a:rPr>
                        <a:t>284919900</a:t>
                      </a:r>
                      <a:endParaRPr lang="en-IN" sz="800" b="0" i="0" u="none" strike="noStrike" dirty="0">
                        <a:solidFill>
                          <a:srgbClr val="000000"/>
                        </a:solidFill>
                        <a:effectLst/>
                        <a:latin typeface="Arial" panose="020B0604020202020204" pitchFamily="34" charset="0"/>
                        <a:cs typeface="Arial" panose="020B0604020202020204" pitchFamily="34" charset="0"/>
                      </a:endParaRPr>
                    </a:p>
                  </a:txBody>
                  <a:tcPr marL="5715" marR="5715" marT="5715" marB="0" anchor="b"/>
                </a:tc>
                <a:tc vMerge="1">
                  <a:txBody>
                    <a:bodyPr/>
                    <a:lstStyle/>
                    <a:p>
                      <a:endParaRPr lang="en-IN"/>
                    </a:p>
                  </a:txBody>
                  <a:tcPr/>
                </a:tc>
                <a:extLst>
                  <a:ext uri="{0D108BD9-81ED-4DB2-BD59-A6C34878D82A}">
                    <a16:rowId xmlns:a16="http://schemas.microsoft.com/office/drawing/2014/main" val="691905094"/>
                  </a:ext>
                </a:extLst>
              </a:tr>
            </a:tbl>
          </a:graphicData>
        </a:graphic>
      </p:graphicFrame>
    </p:spTree>
    <p:extLst>
      <p:ext uri="{BB962C8B-B14F-4D97-AF65-F5344CB8AC3E}">
        <p14:creationId xmlns:p14="http://schemas.microsoft.com/office/powerpoint/2010/main" val="9274473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56932" y="154868"/>
            <a:ext cx="8830136" cy="531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US" sz="2800" dirty="0">
                <a:latin typeface="+mj-lt"/>
                <a:ea typeface="Roboto" panose="02000000000000000000" pitchFamily="2" charset="0"/>
                <a:cs typeface="Roboto" panose="02000000000000000000" pitchFamily="2" charset="0"/>
              </a:rPr>
              <a:t>PRICE ELASTICITY</a:t>
            </a:r>
            <a:endParaRPr lang="en" sz="2800" dirty="0">
              <a:latin typeface="+mj-lt"/>
              <a:ea typeface="Roboto" panose="02000000000000000000" pitchFamily="2" charset="0"/>
              <a:cs typeface="Roboto" panose="02000000000000000000" pitchFamily="2" charset="0"/>
            </a:endParaRPr>
          </a:p>
        </p:txBody>
      </p:sp>
      <p:sp>
        <p:nvSpPr>
          <p:cNvPr id="1011" name="Google Shape;1011;p39"/>
          <p:cNvSpPr txBox="1">
            <a:spLocks noGrp="1"/>
          </p:cNvSpPr>
          <p:nvPr>
            <p:ph type="subTitle" idx="1"/>
          </p:nvPr>
        </p:nvSpPr>
        <p:spPr>
          <a:xfrm>
            <a:off x="626164" y="686668"/>
            <a:ext cx="6653036" cy="4132670"/>
          </a:xfrm>
          <a:prstGeom prst="rect">
            <a:avLst/>
          </a:prstGeom>
        </p:spPr>
        <p:txBody>
          <a:bodyPr spcFirstLastPara="1" wrap="square" lIns="91425" tIns="91425" rIns="91425" bIns="91425" anchor="t" anchorCtr="0">
            <a:noAutofit/>
          </a:bodyPr>
          <a:lstStyle/>
          <a:p>
            <a:pPr marL="0" indent="0" algn="l"/>
            <a:r>
              <a:rPr lang="en-US" b="1" dirty="0">
                <a:latin typeface="+mn-lt"/>
              </a:rPr>
              <a:t>Objective:</a:t>
            </a:r>
          </a:p>
          <a:p>
            <a:pPr marL="0" indent="0" algn="l"/>
            <a:r>
              <a:rPr lang="en-US" sz="1400" i="1" dirty="0">
                <a:latin typeface="+mn-lt"/>
              </a:rPr>
              <a:t>"To analyze how changes in price impact demand for various products across different regions.“</a:t>
            </a:r>
          </a:p>
          <a:p>
            <a:pPr marL="0" indent="0" algn="l"/>
            <a:endParaRPr lang="en-US" sz="1400" dirty="0">
              <a:latin typeface="+mn-lt"/>
            </a:endParaRPr>
          </a:p>
          <a:p>
            <a:pPr marL="0" indent="0" algn="l"/>
            <a:r>
              <a:rPr lang="en-US" sz="1400" dirty="0">
                <a:latin typeface="+mn-lt"/>
              </a:rPr>
              <a:t>Price Elasticity of Demand (PED) is an economic measure that quantifies how the quantity demanded of a good responds to changes in its price.</a:t>
            </a:r>
          </a:p>
          <a:p>
            <a:pPr marL="0" indent="0" algn="l"/>
            <a:endParaRPr lang="en-US" sz="1400" dirty="0">
              <a:latin typeface="+mn-lt"/>
            </a:endParaRPr>
          </a:p>
          <a:p>
            <a:pPr marL="0" indent="0" algn="l"/>
            <a:endParaRPr lang="en-US" sz="1400" dirty="0">
              <a:latin typeface="+mn-lt"/>
            </a:endParaRPr>
          </a:p>
          <a:p>
            <a:pPr marL="0" indent="0" algn="l"/>
            <a:endParaRPr lang="en-US" dirty="0">
              <a:latin typeface="+mn-lt"/>
            </a:endParaRPr>
          </a:p>
          <a:p>
            <a:pPr marL="0" indent="0" algn="l"/>
            <a:endParaRPr lang="en-US" dirty="0">
              <a:latin typeface="+mn-lt"/>
            </a:endParaRPr>
          </a:p>
          <a:p>
            <a:pPr marL="0" indent="0" algn="l"/>
            <a:endParaRPr lang="en-US" dirty="0">
              <a:latin typeface="+mn-lt"/>
            </a:endParaRPr>
          </a:p>
          <a:p>
            <a:pPr marL="0" indent="0" algn="l"/>
            <a:r>
              <a:rPr lang="en-US" sz="1600" b="1" dirty="0">
                <a:latin typeface="+mn-lt"/>
              </a:rPr>
              <a:t>Dimensionless Parameter</a:t>
            </a:r>
            <a:r>
              <a:rPr lang="en-US" sz="1600" dirty="0">
                <a:latin typeface="+mn-lt"/>
              </a:rPr>
              <a:t>: </a:t>
            </a:r>
            <a:r>
              <a:rPr lang="en-US" sz="1400" dirty="0">
                <a:latin typeface="+mn-lt"/>
              </a:rPr>
              <a:t>PED is dimensionless because it compares the percentage change in demand to the percentage change in price, cancelling out any units (e.g., dollars, liters, or kilograms).</a:t>
            </a:r>
          </a:p>
        </p:txBody>
      </p:sp>
      <p:pic>
        <p:nvPicPr>
          <p:cNvPr id="2" name="Picture 1">
            <a:extLst>
              <a:ext uri="{FF2B5EF4-FFF2-40B4-BE49-F238E27FC236}">
                <a16:creationId xmlns:a16="http://schemas.microsoft.com/office/drawing/2014/main" id="{462F0F58-8A37-0E5C-C3B2-FAB0118ED2D8}"/>
              </a:ext>
            </a:extLst>
          </p:cNvPr>
          <p:cNvPicPr>
            <a:picLocks noChangeAspect="1"/>
          </p:cNvPicPr>
          <p:nvPr/>
        </p:nvPicPr>
        <p:blipFill>
          <a:blip r:embed="rId3"/>
          <a:stretch>
            <a:fillRect/>
          </a:stretch>
        </p:blipFill>
        <p:spPr>
          <a:xfrm>
            <a:off x="2105305" y="2074113"/>
            <a:ext cx="2684865" cy="1041816"/>
          </a:xfrm>
          <a:prstGeom prst="rect">
            <a:avLst/>
          </a:prstGeom>
        </p:spPr>
      </p:pic>
      <p:sp>
        <p:nvSpPr>
          <p:cNvPr id="7" name="Rectangle 6">
            <a:extLst>
              <a:ext uri="{FF2B5EF4-FFF2-40B4-BE49-F238E27FC236}">
                <a16:creationId xmlns:a16="http://schemas.microsoft.com/office/drawing/2014/main" id="{275ABBCB-05BE-E2E4-C0AA-B67119E3967C}"/>
              </a:ext>
            </a:extLst>
          </p:cNvPr>
          <p:cNvSpPr/>
          <p:nvPr/>
        </p:nvSpPr>
        <p:spPr>
          <a:xfrm>
            <a:off x="2690735" y="4405938"/>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EF8D7A7-8368-5192-04E0-9B49266F57CD}"/>
              </a:ext>
            </a:extLst>
          </p:cNvPr>
          <p:cNvSpPr/>
          <p:nvPr/>
        </p:nvSpPr>
        <p:spPr>
          <a:xfrm>
            <a:off x="6949191" y="4503374"/>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4404443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56932" y="154868"/>
            <a:ext cx="8830136" cy="531800"/>
          </a:xfrm>
          <a:prstGeom prst="rect">
            <a:avLst/>
          </a:prstGeom>
        </p:spPr>
        <p:txBody>
          <a:bodyPr spcFirstLastPara="1" wrap="square" lIns="91425" tIns="91425" rIns="91425" bIns="91425" anchor="b" anchorCtr="0">
            <a:noAutofit/>
          </a:bodyPr>
          <a:lstStyle/>
          <a:p>
            <a:r>
              <a:rPr lang="en-US" sz="2400" b="1" dirty="0"/>
              <a:t>INTERPRETATION OF PRICE ELASTICITY OF DEMAND (PED)</a:t>
            </a:r>
          </a:p>
        </p:txBody>
      </p:sp>
      <p:sp>
        <p:nvSpPr>
          <p:cNvPr id="1011" name="Google Shape;1011;p39"/>
          <p:cNvSpPr txBox="1">
            <a:spLocks noGrp="1"/>
          </p:cNvSpPr>
          <p:nvPr>
            <p:ph type="subTitle" idx="1"/>
          </p:nvPr>
        </p:nvSpPr>
        <p:spPr>
          <a:xfrm>
            <a:off x="626163" y="686668"/>
            <a:ext cx="7837033" cy="4132670"/>
          </a:xfrm>
          <a:prstGeom prst="rect">
            <a:avLst/>
          </a:prstGeom>
        </p:spPr>
        <p:txBody>
          <a:bodyPr spcFirstLastPara="1" wrap="square" lIns="91425" tIns="91425" rIns="91425" bIns="91425" anchor="t" anchorCtr="0">
            <a:noAutofit/>
          </a:bodyPr>
          <a:lstStyle/>
          <a:p>
            <a:pPr marL="139700" indent="0" algn="l"/>
            <a:r>
              <a:rPr lang="en-US" sz="1200" b="1" dirty="0">
                <a:latin typeface="+mn-lt"/>
              </a:rPr>
              <a:t>Elastic Demand </a:t>
            </a:r>
            <a:r>
              <a:rPr lang="en-US" sz="1200" dirty="0">
                <a:latin typeface="+mn-lt"/>
              </a:rPr>
              <a:t>(PED &lt; -1): Demand is highly sensitive to price changes.</a:t>
            </a:r>
          </a:p>
          <a:p>
            <a:pPr algn="l"/>
            <a:r>
              <a:rPr lang="en-US" sz="1200" i="1" dirty="0">
                <a:latin typeface="+mn-lt"/>
              </a:rPr>
              <a:t>Example:</a:t>
            </a:r>
            <a:r>
              <a:rPr lang="en-US" sz="1200" dirty="0">
                <a:latin typeface="+mn-lt"/>
              </a:rPr>
              <a:t> PED = -2.0</a:t>
            </a:r>
          </a:p>
          <a:p>
            <a:pPr algn="l"/>
            <a:r>
              <a:rPr lang="en-US" sz="1200" dirty="0">
                <a:latin typeface="+mn-lt"/>
              </a:rPr>
              <a:t>A 1% increase in price leads to a 2% decrease in demand.</a:t>
            </a:r>
          </a:p>
          <a:p>
            <a:pPr algn="l"/>
            <a:endParaRPr lang="en-US" sz="1200" dirty="0">
              <a:latin typeface="+mn-lt"/>
            </a:endParaRPr>
          </a:p>
          <a:p>
            <a:pPr algn="l"/>
            <a:r>
              <a:rPr lang="en-US" sz="1200" b="1" dirty="0">
                <a:latin typeface="+mn-lt"/>
              </a:rPr>
              <a:t>Inelastic Demand </a:t>
            </a:r>
            <a:r>
              <a:rPr lang="en-US" sz="1200" dirty="0">
                <a:latin typeface="+mn-lt"/>
              </a:rPr>
              <a:t>(-1 &lt; PED &lt; 0): Demand is less sensitive to price changes.</a:t>
            </a:r>
          </a:p>
          <a:p>
            <a:pPr algn="l"/>
            <a:r>
              <a:rPr lang="en-US" sz="1200" i="1" dirty="0">
                <a:latin typeface="+mn-lt"/>
              </a:rPr>
              <a:t>Example</a:t>
            </a:r>
            <a:r>
              <a:rPr lang="en-US" sz="1200" dirty="0">
                <a:latin typeface="+mn-lt"/>
              </a:rPr>
              <a:t>: PED = -0.5</a:t>
            </a:r>
          </a:p>
          <a:p>
            <a:pPr algn="l"/>
            <a:r>
              <a:rPr lang="en-US" sz="1200" dirty="0">
                <a:latin typeface="+mn-lt"/>
              </a:rPr>
              <a:t>A 1% increase in price leads to a 0.5% decrease in demand</a:t>
            </a:r>
            <a:endParaRPr lang="en-US" sz="1200" b="1" dirty="0">
              <a:latin typeface="+mn-lt"/>
            </a:endParaRPr>
          </a:p>
          <a:p>
            <a:pPr algn="l"/>
            <a:endParaRPr lang="en-US" sz="1200" b="1" dirty="0">
              <a:latin typeface="+mn-lt"/>
            </a:endParaRPr>
          </a:p>
          <a:p>
            <a:pPr algn="l"/>
            <a:r>
              <a:rPr lang="en-US" sz="1200" b="1" dirty="0">
                <a:latin typeface="+mn-lt"/>
              </a:rPr>
              <a:t>Positive PED </a:t>
            </a:r>
            <a:r>
              <a:rPr lang="en-US" sz="1200" dirty="0">
                <a:latin typeface="+mn-lt"/>
              </a:rPr>
              <a:t>(PED &gt; 0): Uncommon scenario where demand increases with price.</a:t>
            </a:r>
          </a:p>
          <a:p>
            <a:pPr algn="l"/>
            <a:r>
              <a:rPr lang="en-US" sz="1200" i="1" dirty="0">
                <a:latin typeface="+mn-lt"/>
              </a:rPr>
              <a:t>Example</a:t>
            </a:r>
            <a:r>
              <a:rPr lang="en-US" sz="1200" dirty="0">
                <a:latin typeface="+mn-lt"/>
              </a:rPr>
              <a:t>: PED = 2.5</a:t>
            </a:r>
          </a:p>
          <a:p>
            <a:pPr algn="l"/>
            <a:r>
              <a:rPr lang="en-US" sz="1200" dirty="0">
                <a:latin typeface="+mn-lt"/>
              </a:rPr>
              <a:t>A 1% increase in price leads to a 2.5% increase in demand.</a:t>
            </a:r>
          </a:p>
          <a:p>
            <a:pPr algn="l"/>
            <a:endParaRPr lang="en-US" sz="1200" dirty="0">
              <a:latin typeface="+mn-lt"/>
            </a:endParaRPr>
          </a:p>
          <a:p>
            <a:pPr algn="l"/>
            <a:r>
              <a:rPr lang="en-US" sz="1400" b="1" dirty="0">
                <a:latin typeface="+mn-lt"/>
              </a:rPr>
              <a:t>PED Calculation:</a:t>
            </a:r>
            <a:endParaRPr lang="en-US" sz="1400" dirty="0">
              <a:latin typeface="+mn-lt"/>
            </a:endParaRPr>
          </a:p>
          <a:p>
            <a:pPr marL="285750" indent="-285750" algn="l">
              <a:buFont typeface="Wingdings" panose="05000000000000000000" pitchFamily="2" charset="2"/>
              <a:buChar char="§"/>
            </a:pPr>
            <a:r>
              <a:rPr lang="en-US" sz="1200" dirty="0">
                <a:latin typeface="+mn-lt"/>
              </a:rPr>
              <a:t>A Random Forest Regressor was trained using features such as labor force, unemployment rate, price index, unit value mean (price), and more.</a:t>
            </a:r>
          </a:p>
          <a:p>
            <a:pPr marL="285750" indent="-285750" algn="l">
              <a:buFont typeface="Wingdings" panose="05000000000000000000" pitchFamily="2" charset="2"/>
              <a:buChar char="§"/>
            </a:pPr>
            <a:r>
              <a:rPr lang="en-US" sz="1200" dirty="0">
                <a:latin typeface="+mn-lt"/>
              </a:rPr>
              <a:t>The target variable was </a:t>
            </a:r>
            <a:r>
              <a:rPr lang="en-US" sz="1200" dirty="0" err="1">
                <a:latin typeface="+mn-lt"/>
              </a:rPr>
              <a:t>Purchase_grams_wtd</a:t>
            </a:r>
            <a:r>
              <a:rPr lang="en-US" sz="1200" dirty="0">
                <a:latin typeface="+mn-lt"/>
              </a:rPr>
              <a:t>, which represents the quantity of food purchased.</a:t>
            </a:r>
          </a:p>
          <a:p>
            <a:pPr marL="285750" indent="-285750" algn="l">
              <a:buFont typeface="Wingdings" panose="05000000000000000000" pitchFamily="2" charset="2"/>
              <a:buChar char="§"/>
            </a:pPr>
            <a:r>
              <a:rPr lang="en-US" sz="1200" dirty="0">
                <a:latin typeface="+mn-lt"/>
              </a:rPr>
              <a:t>For each combination of </a:t>
            </a:r>
            <a:r>
              <a:rPr lang="en-US" sz="1200" dirty="0" err="1">
                <a:latin typeface="+mn-lt"/>
              </a:rPr>
              <a:t>EFPG_name</a:t>
            </a:r>
            <a:r>
              <a:rPr lang="en-US" sz="1200" dirty="0">
                <a:latin typeface="+mn-lt"/>
              </a:rPr>
              <a:t> (food category) and Metroregion_name (city), the feature values corresponding to December 2018 were passed to the trained model.</a:t>
            </a:r>
          </a:p>
          <a:p>
            <a:pPr marL="285750" indent="-285750" algn="l">
              <a:buFont typeface="Wingdings" panose="05000000000000000000" pitchFamily="2" charset="2"/>
              <a:buChar char="§"/>
            </a:pPr>
            <a:r>
              <a:rPr lang="en-US" sz="1200" dirty="0">
                <a:latin typeface="+mn-lt"/>
              </a:rPr>
              <a:t>The model predicted the demand (</a:t>
            </a:r>
            <a:r>
              <a:rPr lang="en-US" sz="1200" dirty="0" err="1">
                <a:latin typeface="+mn-lt"/>
              </a:rPr>
              <a:t>Purchase_grams_wtd</a:t>
            </a:r>
            <a:r>
              <a:rPr lang="en-US" sz="1200" dirty="0">
                <a:latin typeface="+mn-lt"/>
              </a:rPr>
              <a:t>) for that month.</a:t>
            </a:r>
          </a:p>
          <a:p>
            <a:pPr algn="l"/>
            <a:endParaRPr lang="en-US" sz="1200" dirty="0">
              <a:latin typeface="+mn-lt"/>
            </a:endParaRPr>
          </a:p>
          <a:p>
            <a:pPr algn="l"/>
            <a:endParaRPr lang="en-US" sz="1200" dirty="0">
              <a:latin typeface="+mn-lt"/>
            </a:endParaRPr>
          </a:p>
        </p:txBody>
      </p:sp>
      <p:sp>
        <p:nvSpPr>
          <p:cNvPr id="7" name="Rectangle 6">
            <a:extLst>
              <a:ext uri="{FF2B5EF4-FFF2-40B4-BE49-F238E27FC236}">
                <a16:creationId xmlns:a16="http://schemas.microsoft.com/office/drawing/2014/main" id="{275ABBCB-05BE-E2E4-C0AA-B67119E3967C}"/>
              </a:ext>
            </a:extLst>
          </p:cNvPr>
          <p:cNvSpPr/>
          <p:nvPr/>
        </p:nvSpPr>
        <p:spPr>
          <a:xfrm>
            <a:off x="2690735" y="4405938"/>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EF8D7A7-8368-5192-04E0-9B49266F57CD}"/>
              </a:ext>
            </a:extLst>
          </p:cNvPr>
          <p:cNvSpPr/>
          <p:nvPr/>
        </p:nvSpPr>
        <p:spPr>
          <a:xfrm>
            <a:off x="6949191" y="4503374"/>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38159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56932" y="154868"/>
            <a:ext cx="8830136" cy="531800"/>
          </a:xfrm>
          <a:prstGeom prst="rect">
            <a:avLst/>
          </a:prstGeom>
        </p:spPr>
        <p:txBody>
          <a:bodyPr spcFirstLastPara="1" wrap="square" lIns="91425" tIns="91425" rIns="91425" bIns="91425" anchor="b" anchorCtr="0">
            <a:noAutofit/>
          </a:bodyPr>
          <a:lstStyle/>
          <a:p>
            <a:r>
              <a:rPr lang="en-US" sz="2400" b="1" dirty="0"/>
              <a:t>INTERPRETATION OF PRICE ELASTICITY OF DEMAND (PED)</a:t>
            </a:r>
          </a:p>
        </p:txBody>
      </p:sp>
      <mc:AlternateContent xmlns:mc="http://schemas.openxmlformats.org/markup-compatibility/2006" xmlns:a14="http://schemas.microsoft.com/office/drawing/2010/main">
        <mc:Choice Requires="a14">
          <p:sp>
            <p:nvSpPr>
              <p:cNvPr id="1011" name="Google Shape;1011;p39"/>
              <p:cNvSpPr txBox="1">
                <a:spLocks noGrp="1"/>
              </p:cNvSpPr>
              <p:nvPr>
                <p:ph type="subTitle" idx="1"/>
              </p:nvPr>
            </p:nvSpPr>
            <p:spPr>
              <a:xfrm>
                <a:off x="626162" y="686668"/>
                <a:ext cx="6660237" cy="1480532"/>
              </a:xfrm>
              <a:prstGeom prst="rect">
                <a:avLst/>
              </a:prstGeom>
            </p:spPr>
            <p:txBody>
              <a:bodyPr spcFirstLastPara="1" wrap="square" lIns="91425" tIns="91425" rIns="91425" bIns="91425" anchor="t" anchorCtr="0">
                <a:noAutofit/>
              </a:bodyPr>
              <a:lstStyle/>
              <a:p>
                <a:pPr algn="l">
                  <a:buFont typeface="Wingdings" panose="05000000000000000000" pitchFamily="2" charset="2"/>
                  <a:buChar char="§"/>
                </a:pPr>
                <a:r>
                  <a:rPr lang="en-IN" sz="1200" dirty="0">
                    <a:latin typeface="+mn-lt"/>
                  </a:rPr>
                  <a:t>Percentage Change in Demand = </a:t>
                </a:r>
                <a14:m>
                  <m:oMath xmlns:m="http://schemas.openxmlformats.org/officeDocument/2006/math">
                    <m:f>
                      <m:fPr>
                        <m:ctrlPr>
                          <a:rPr lang="en-IN" sz="1200" i="1" smtClean="0">
                            <a:latin typeface="Cambria Math" panose="02040503050406030204" pitchFamily="18" charset="0"/>
                          </a:rPr>
                        </m:ctrlPr>
                      </m:fPr>
                      <m:num>
                        <m:r>
                          <a:rPr lang="en-IN" sz="1200" b="0" i="1" smtClean="0">
                            <a:latin typeface="Cambria Math" panose="02040503050406030204" pitchFamily="18" charset="0"/>
                          </a:rPr>
                          <m:t>𝑃𝑟𝑒𝑑𝑖𝑐𝑡𝑒𝑑</m:t>
                        </m:r>
                        <m:r>
                          <a:rPr lang="en-IN" sz="1200" b="0" i="1" smtClean="0">
                            <a:latin typeface="Cambria Math" panose="02040503050406030204" pitchFamily="18" charset="0"/>
                          </a:rPr>
                          <m:t> </m:t>
                        </m:r>
                        <m:r>
                          <a:rPr lang="en-IN" sz="1200" b="0" i="1" smtClean="0">
                            <a:latin typeface="Cambria Math" panose="02040503050406030204" pitchFamily="18" charset="0"/>
                          </a:rPr>
                          <m:t>𝐷𝑒𝑚𝑎𝑛𝑑</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𝐷𝑒𝑐</m:t>
                            </m:r>
                            <m:r>
                              <a:rPr lang="en-IN" sz="1200" b="0" i="1" smtClean="0">
                                <a:latin typeface="Cambria Math" panose="02040503050406030204" pitchFamily="18" charset="0"/>
                              </a:rPr>
                              <m:t> 2018</m:t>
                            </m:r>
                          </m:e>
                        </m:d>
                        <m:r>
                          <a:rPr lang="en-IN" sz="1200" i="1">
                            <a:latin typeface="Cambria Math" panose="02040503050406030204" pitchFamily="18" charset="0"/>
                          </a:rPr>
                          <m:t>−</m:t>
                        </m:r>
                        <m:r>
                          <a:rPr lang="en-IN" sz="1200" b="0" i="1" smtClean="0">
                            <a:latin typeface="Cambria Math" panose="02040503050406030204" pitchFamily="18" charset="0"/>
                          </a:rPr>
                          <m:t>𝐴𝑐𝑡𝑢𝑎𝑙</m:t>
                        </m:r>
                        <m:r>
                          <a:rPr lang="en-IN" sz="1200" b="0" i="1" smtClean="0">
                            <a:latin typeface="Cambria Math" panose="02040503050406030204" pitchFamily="18" charset="0"/>
                          </a:rPr>
                          <m:t> </m:t>
                        </m:r>
                        <m:r>
                          <a:rPr lang="en-IN" sz="1200" b="0" i="1" smtClean="0">
                            <a:latin typeface="Cambria Math" panose="02040503050406030204" pitchFamily="18" charset="0"/>
                          </a:rPr>
                          <m:t>𝐷𝑒𝑚𝑎𝑛𝑑</m:t>
                        </m:r>
                        <m:r>
                          <a:rPr lang="en-IN" sz="1200" i="1">
                            <a:latin typeface="Cambria Math" panose="02040503050406030204" pitchFamily="18" charset="0"/>
                          </a:rPr>
                          <m:t>(</m:t>
                        </m:r>
                        <m:r>
                          <a:rPr lang="en-IN" sz="1200" b="0" i="1" smtClean="0">
                            <a:latin typeface="Cambria Math" panose="02040503050406030204" pitchFamily="18" charset="0"/>
                          </a:rPr>
                          <m:t>𝑁𝑜𝑣</m:t>
                        </m:r>
                        <m:r>
                          <a:rPr lang="en-IN" sz="1200" i="1">
                            <a:latin typeface="Cambria Math" panose="02040503050406030204" pitchFamily="18" charset="0"/>
                          </a:rPr>
                          <m:t> 201</m:t>
                        </m:r>
                        <m:r>
                          <a:rPr lang="en-IN" sz="1200" b="0" i="1" smtClean="0">
                            <a:latin typeface="Cambria Math" panose="02040503050406030204" pitchFamily="18" charset="0"/>
                          </a:rPr>
                          <m:t>8</m:t>
                        </m:r>
                        <m:r>
                          <a:rPr lang="en-IN" sz="1200" i="1">
                            <a:latin typeface="Cambria Math" panose="02040503050406030204" pitchFamily="18" charset="0"/>
                          </a:rPr>
                          <m:t>)</m:t>
                        </m:r>
                      </m:num>
                      <m:den>
                        <m:r>
                          <a:rPr lang="en-IN" sz="1200" b="0" i="1" smtClean="0">
                            <a:latin typeface="Cambria Math" panose="02040503050406030204" pitchFamily="18" charset="0"/>
                          </a:rPr>
                          <m:t>𝐴𝑐𝑡𝑢𝑎𝑙</m:t>
                        </m:r>
                        <m:r>
                          <a:rPr lang="en-IN" sz="1200" b="0" i="1" smtClean="0">
                            <a:latin typeface="Cambria Math" panose="02040503050406030204" pitchFamily="18" charset="0"/>
                          </a:rPr>
                          <m:t> </m:t>
                        </m:r>
                        <m:r>
                          <a:rPr lang="en-IN" sz="1200" b="0" i="1" smtClean="0">
                            <a:latin typeface="Cambria Math" panose="02040503050406030204" pitchFamily="18" charset="0"/>
                          </a:rPr>
                          <m:t>𝐷𝑒𝑚𝑎𝑛𝑑</m:t>
                        </m:r>
                        <m:r>
                          <a:rPr lang="en-IN" sz="1200" i="1">
                            <a:latin typeface="Cambria Math" panose="02040503050406030204" pitchFamily="18" charset="0"/>
                          </a:rPr>
                          <m:t>(</m:t>
                        </m:r>
                        <m:r>
                          <a:rPr lang="en-IN" sz="1200" i="1">
                            <a:latin typeface="Cambria Math" panose="02040503050406030204" pitchFamily="18" charset="0"/>
                          </a:rPr>
                          <m:t>𝑁𝑜𝑣</m:t>
                        </m:r>
                        <m:r>
                          <a:rPr lang="en-IN" sz="1200" i="1">
                            <a:latin typeface="Cambria Math" panose="02040503050406030204" pitchFamily="18" charset="0"/>
                          </a:rPr>
                          <m:t> 2018)</m:t>
                        </m:r>
                      </m:den>
                    </m:f>
                  </m:oMath>
                </a14:m>
                <a:r>
                  <a:rPr lang="en-US" sz="1200" dirty="0">
                    <a:latin typeface="+mn-lt"/>
                  </a:rPr>
                  <a:t>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a:rPr lang="en-IN" sz="1200" b="0" i="1" dirty="0" smtClean="0">
                        <a:latin typeface="Cambria Math" panose="02040503050406030204" pitchFamily="18" charset="0"/>
                        <a:ea typeface="Cambria Math" panose="02040503050406030204" pitchFamily="18" charset="0"/>
                      </a:rPr>
                      <m:t>100</m:t>
                    </m:r>
                  </m:oMath>
                </a14:m>
                <a:endParaRPr lang="en-US" sz="1200" dirty="0">
                  <a:latin typeface="+mn-lt"/>
                </a:endParaRPr>
              </a:p>
              <a:p>
                <a:pPr algn="l">
                  <a:buFont typeface="Wingdings" panose="05000000000000000000" pitchFamily="2" charset="2"/>
                  <a:buChar char="§"/>
                </a:pPr>
                <a:endParaRPr lang="en-IN" sz="1200" dirty="0">
                  <a:latin typeface="+mn-lt"/>
                </a:endParaRPr>
              </a:p>
              <a:p>
                <a:pPr algn="l">
                  <a:buFont typeface="Wingdings" panose="05000000000000000000" pitchFamily="2" charset="2"/>
                  <a:buChar char="§"/>
                </a:pPr>
                <a:r>
                  <a:rPr lang="en-IN" sz="1200" dirty="0">
                    <a:latin typeface="+mn-lt"/>
                  </a:rPr>
                  <a:t>Percentage Change in Price = </a:t>
                </a:r>
                <a14:m>
                  <m:oMath xmlns:m="http://schemas.openxmlformats.org/officeDocument/2006/math">
                    <m:f>
                      <m:fPr>
                        <m:ctrlPr>
                          <a:rPr lang="en-IN" sz="1200" i="1" smtClean="0">
                            <a:latin typeface="Cambria Math" panose="02040503050406030204" pitchFamily="18" charset="0"/>
                          </a:rPr>
                        </m:ctrlPr>
                      </m:fPr>
                      <m:num>
                        <m:r>
                          <a:rPr lang="en-IN" sz="1200" b="0" i="1" smtClean="0">
                            <a:latin typeface="Cambria Math" panose="02040503050406030204" pitchFamily="18" charset="0"/>
                          </a:rPr>
                          <m:t>𝑃𝑟𝑖𝑐𝑒</m:t>
                        </m:r>
                        <m:d>
                          <m:dPr>
                            <m:ctrlPr>
                              <a:rPr lang="en-IN" sz="1200" b="0" i="1" smtClean="0">
                                <a:latin typeface="Cambria Math" panose="02040503050406030204" pitchFamily="18" charset="0"/>
                              </a:rPr>
                            </m:ctrlPr>
                          </m:dPr>
                          <m:e>
                            <m:r>
                              <a:rPr lang="en-IN" sz="1200" b="0" i="1" smtClean="0">
                                <a:latin typeface="Cambria Math" panose="02040503050406030204" pitchFamily="18" charset="0"/>
                              </a:rPr>
                              <m:t>𝐷𝑒𝑐</m:t>
                            </m:r>
                            <m:r>
                              <a:rPr lang="en-IN" sz="1200" b="0" i="1" smtClean="0">
                                <a:latin typeface="Cambria Math" panose="02040503050406030204" pitchFamily="18" charset="0"/>
                              </a:rPr>
                              <m:t> 2018</m:t>
                            </m:r>
                          </m:e>
                        </m:d>
                        <m:r>
                          <a:rPr lang="en-IN" sz="1200" i="1">
                            <a:latin typeface="Cambria Math" panose="02040503050406030204" pitchFamily="18" charset="0"/>
                          </a:rPr>
                          <m:t>−</m:t>
                        </m:r>
                        <m:r>
                          <a:rPr lang="en-IN" sz="1200" i="1">
                            <a:latin typeface="Cambria Math" panose="02040503050406030204" pitchFamily="18" charset="0"/>
                          </a:rPr>
                          <m:t>𝑃𝑟𝑖𝑐𝑒</m:t>
                        </m:r>
                        <m:r>
                          <a:rPr lang="en-IN" sz="1200" i="1">
                            <a:latin typeface="Cambria Math" panose="02040503050406030204" pitchFamily="18" charset="0"/>
                          </a:rPr>
                          <m:t>(</m:t>
                        </m:r>
                        <m:r>
                          <a:rPr lang="en-IN" sz="1200" b="0" i="1" smtClean="0">
                            <a:latin typeface="Cambria Math" panose="02040503050406030204" pitchFamily="18" charset="0"/>
                          </a:rPr>
                          <m:t>𝑁𝑜𝑣</m:t>
                        </m:r>
                        <m:r>
                          <a:rPr lang="en-IN" sz="1200" i="1">
                            <a:latin typeface="Cambria Math" panose="02040503050406030204" pitchFamily="18" charset="0"/>
                          </a:rPr>
                          <m:t> 201</m:t>
                        </m:r>
                        <m:r>
                          <a:rPr lang="en-IN" sz="1200" b="0" i="1" smtClean="0">
                            <a:latin typeface="Cambria Math" panose="02040503050406030204" pitchFamily="18" charset="0"/>
                          </a:rPr>
                          <m:t>8</m:t>
                        </m:r>
                        <m:r>
                          <a:rPr lang="en-IN" sz="1200" i="1">
                            <a:latin typeface="Cambria Math" panose="02040503050406030204" pitchFamily="18" charset="0"/>
                          </a:rPr>
                          <m:t>)</m:t>
                        </m:r>
                      </m:num>
                      <m:den>
                        <m:r>
                          <a:rPr lang="en-IN" sz="1200" i="1">
                            <a:latin typeface="Cambria Math" panose="02040503050406030204" pitchFamily="18" charset="0"/>
                          </a:rPr>
                          <m:t>𝑃𝑟𝑖𝑐𝑒</m:t>
                        </m:r>
                        <m:r>
                          <a:rPr lang="en-IN" sz="1200" i="1">
                            <a:latin typeface="Cambria Math" panose="02040503050406030204" pitchFamily="18" charset="0"/>
                          </a:rPr>
                          <m:t>(</m:t>
                        </m:r>
                        <m:r>
                          <a:rPr lang="en-IN" sz="1200" i="1">
                            <a:latin typeface="Cambria Math" panose="02040503050406030204" pitchFamily="18" charset="0"/>
                          </a:rPr>
                          <m:t>𝑁𝑜𝑣</m:t>
                        </m:r>
                        <m:r>
                          <a:rPr lang="en-IN" sz="1200" i="1">
                            <a:latin typeface="Cambria Math" panose="02040503050406030204" pitchFamily="18" charset="0"/>
                          </a:rPr>
                          <m:t> 2018)</m:t>
                        </m:r>
                      </m:den>
                    </m:f>
                  </m:oMath>
                </a14:m>
                <a:r>
                  <a:rPr lang="en-US" sz="1200" dirty="0">
                    <a:latin typeface="+mn-lt"/>
                  </a:rPr>
                  <a:t> </a:t>
                </a:r>
                <a14:m>
                  <m:oMath xmlns:m="http://schemas.openxmlformats.org/officeDocument/2006/math">
                    <m:r>
                      <a:rPr lang="en-US" sz="1200" i="1" dirty="0" smtClean="0">
                        <a:latin typeface="Cambria Math" panose="02040503050406030204" pitchFamily="18" charset="0"/>
                        <a:ea typeface="Cambria Math" panose="02040503050406030204" pitchFamily="18" charset="0"/>
                      </a:rPr>
                      <m:t>×</m:t>
                    </m:r>
                    <m:r>
                      <a:rPr lang="en-IN" sz="1200" b="0" i="1" dirty="0" smtClean="0">
                        <a:latin typeface="Cambria Math" panose="02040503050406030204" pitchFamily="18" charset="0"/>
                        <a:ea typeface="Cambria Math" panose="02040503050406030204" pitchFamily="18" charset="0"/>
                      </a:rPr>
                      <m:t>100</m:t>
                    </m:r>
                  </m:oMath>
                </a14:m>
                <a:endParaRPr lang="en-US" sz="1200" dirty="0">
                  <a:latin typeface="+mn-lt"/>
                </a:endParaRPr>
              </a:p>
              <a:p>
                <a:pPr algn="l">
                  <a:buFont typeface="Wingdings" panose="05000000000000000000" pitchFamily="2" charset="2"/>
                  <a:buChar char="§"/>
                </a:pPr>
                <a:endParaRPr lang="en-US" sz="1200" dirty="0">
                  <a:latin typeface="+mn-lt"/>
                </a:endParaRPr>
              </a:p>
              <a:p>
                <a:pPr algn="l">
                  <a:buFont typeface="Wingdings" panose="05000000000000000000" pitchFamily="2" charset="2"/>
                  <a:buChar char="§"/>
                </a:pPr>
                <a:r>
                  <a:rPr lang="en-IN" sz="1200" dirty="0">
                    <a:latin typeface="+mn-lt"/>
                  </a:rPr>
                  <a:t>PED</a:t>
                </a:r>
                <a:r>
                  <a:rPr lang="en-IN" sz="1400" dirty="0">
                    <a:latin typeface="+mn-lt"/>
                  </a:rPr>
                  <a:t> = </a:t>
                </a:r>
                <a14:m>
                  <m:oMath xmlns:m="http://schemas.openxmlformats.org/officeDocument/2006/math">
                    <m:f>
                      <m:fPr>
                        <m:ctrlPr>
                          <a:rPr lang="en-IN" sz="1400" i="1" smtClean="0">
                            <a:latin typeface="Cambria Math" panose="02040503050406030204" pitchFamily="18" charset="0"/>
                          </a:rPr>
                        </m:ctrlPr>
                      </m:fPr>
                      <m:num>
                        <m:r>
                          <a:rPr lang="en-IN" sz="1400" b="0" i="1" smtClean="0">
                            <a:latin typeface="Cambria Math" panose="02040503050406030204" pitchFamily="18" charset="0"/>
                          </a:rPr>
                          <m:t>𝑃𝑒𝑟𝑐𝑒𝑛𝑡𝑎𝑔𝑒</m:t>
                        </m:r>
                        <m:r>
                          <a:rPr lang="en-IN" sz="1400" b="0" i="1" smtClean="0">
                            <a:latin typeface="Cambria Math" panose="02040503050406030204" pitchFamily="18" charset="0"/>
                          </a:rPr>
                          <m:t> </m:t>
                        </m:r>
                        <m:r>
                          <a:rPr lang="en-IN" sz="1400" b="0" i="1" smtClean="0">
                            <a:latin typeface="Cambria Math" panose="02040503050406030204" pitchFamily="18" charset="0"/>
                          </a:rPr>
                          <m:t>𝐶h𝑎𝑛𝑔𝑒</m:t>
                        </m:r>
                        <m:r>
                          <a:rPr lang="en-IN" sz="1400" b="0" i="1" smtClean="0">
                            <a:latin typeface="Cambria Math" panose="02040503050406030204" pitchFamily="18" charset="0"/>
                          </a:rPr>
                          <m:t> </m:t>
                        </m:r>
                        <m:r>
                          <a:rPr lang="en-IN" sz="1400" b="0" i="1" smtClean="0">
                            <a:latin typeface="Cambria Math" panose="02040503050406030204" pitchFamily="18" charset="0"/>
                          </a:rPr>
                          <m:t>𝑖𝑛</m:t>
                        </m:r>
                        <m:r>
                          <a:rPr lang="en-IN" sz="1400" b="0" i="1" smtClean="0">
                            <a:latin typeface="Cambria Math" panose="02040503050406030204" pitchFamily="18" charset="0"/>
                          </a:rPr>
                          <m:t> </m:t>
                        </m:r>
                        <m:r>
                          <a:rPr lang="en-IN" sz="1400" b="0" i="1" smtClean="0">
                            <a:latin typeface="Cambria Math" panose="02040503050406030204" pitchFamily="18" charset="0"/>
                          </a:rPr>
                          <m:t>𝐷𝑒𝑚𝑎𝑛𝑑</m:t>
                        </m:r>
                      </m:num>
                      <m:den>
                        <m:r>
                          <a:rPr lang="en-IN" sz="1400" i="1">
                            <a:latin typeface="Cambria Math" panose="02040503050406030204" pitchFamily="18" charset="0"/>
                          </a:rPr>
                          <m:t>𝑃𝑒𝑟𝑐𝑒𝑛𝑡𝑎𝑔𝑒</m:t>
                        </m:r>
                        <m:r>
                          <a:rPr lang="en-IN" sz="1400" i="1">
                            <a:latin typeface="Cambria Math" panose="02040503050406030204" pitchFamily="18" charset="0"/>
                          </a:rPr>
                          <m:t> </m:t>
                        </m:r>
                        <m:r>
                          <a:rPr lang="en-IN" sz="1400" i="1">
                            <a:latin typeface="Cambria Math" panose="02040503050406030204" pitchFamily="18" charset="0"/>
                          </a:rPr>
                          <m:t>𝐶h𝑎𝑛𝑔𝑒</m:t>
                        </m:r>
                        <m:r>
                          <a:rPr lang="en-IN" sz="1400" i="1">
                            <a:latin typeface="Cambria Math" panose="02040503050406030204" pitchFamily="18" charset="0"/>
                          </a:rPr>
                          <m:t> </m:t>
                        </m:r>
                        <m:r>
                          <a:rPr lang="en-IN" sz="1400" i="1">
                            <a:latin typeface="Cambria Math" panose="02040503050406030204" pitchFamily="18" charset="0"/>
                          </a:rPr>
                          <m:t>𝑖𝑛</m:t>
                        </m:r>
                        <m:r>
                          <a:rPr lang="en-IN" sz="1400" i="1">
                            <a:latin typeface="Cambria Math" panose="02040503050406030204" pitchFamily="18" charset="0"/>
                          </a:rPr>
                          <m:t> </m:t>
                        </m:r>
                        <m:r>
                          <a:rPr lang="en-IN" sz="1400" b="0" i="1" smtClean="0">
                            <a:latin typeface="Cambria Math" panose="02040503050406030204" pitchFamily="18" charset="0"/>
                          </a:rPr>
                          <m:t>𝑃𝑟𝑖𝑐𝑒</m:t>
                        </m:r>
                      </m:den>
                    </m:f>
                  </m:oMath>
                </a14:m>
                <a:endParaRPr lang="en-US" sz="1400" dirty="0">
                  <a:latin typeface="+mn-lt"/>
                </a:endParaRPr>
              </a:p>
            </p:txBody>
          </p:sp>
        </mc:Choice>
        <mc:Fallback xmlns="">
          <p:sp>
            <p:nvSpPr>
              <p:cNvPr id="1011" name="Google Shape;1011;p39"/>
              <p:cNvSpPr txBox="1">
                <a:spLocks noGrp="1" noRot="1" noChangeAspect="1" noMove="1" noResize="1" noEditPoints="1" noAdjustHandles="1" noChangeArrowheads="1" noChangeShapeType="1" noTextEdit="1"/>
              </p:cNvSpPr>
              <p:nvPr>
                <p:ph type="subTitle" idx="1"/>
              </p:nvPr>
            </p:nvSpPr>
            <p:spPr>
              <a:xfrm>
                <a:off x="626162" y="686668"/>
                <a:ext cx="6660237" cy="1480532"/>
              </a:xfrm>
              <a:prstGeom prst="rect">
                <a:avLst/>
              </a:prstGeom>
              <a:blipFill>
                <a:blip r:embed="rId3"/>
                <a:stretch>
                  <a:fillRect/>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275ABBCB-05BE-E2E4-C0AA-B67119E3967C}"/>
              </a:ext>
            </a:extLst>
          </p:cNvPr>
          <p:cNvSpPr/>
          <p:nvPr/>
        </p:nvSpPr>
        <p:spPr>
          <a:xfrm>
            <a:off x="2690735" y="4405938"/>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EF8D7A7-8368-5192-04E0-9B49266F57CD}"/>
              </a:ext>
            </a:extLst>
          </p:cNvPr>
          <p:cNvSpPr/>
          <p:nvPr/>
        </p:nvSpPr>
        <p:spPr>
          <a:xfrm>
            <a:off x="6949191" y="4503374"/>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3" name="Picture 2">
            <a:extLst>
              <a:ext uri="{FF2B5EF4-FFF2-40B4-BE49-F238E27FC236}">
                <a16:creationId xmlns:a16="http://schemas.microsoft.com/office/drawing/2014/main" id="{75A797E5-D5DE-A862-1C60-C41F184CBA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29846" y="1879200"/>
            <a:ext cx="5028778" cy="3178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830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15868" y="154868"/>
            <a:ext cx="3227068" cy="531800"/>
          </a:xfrm>
          <a:prstGeom prst="rect">
            <a:avLst/>
          </a:prstGeom>
        </p:spPr>
        <p:txBody>
          <a:bodyPr spcFirstLastPara="1" wrap="square" lIns="91425" tIns="91425" rIns="91425" bIns="91425" anchor="b" anchorCtr="0">
            <a:noAutofit/>
          </a:bodyPr>
          <a:lstStyle/>
          <a:p>
            <a:r>
              <a:rPr lang="en-US" sz="2400" dirty="0"/>
              <a:t>CONCLUSION</a:t>
            </a:r>
            <a:endParaRPr lang="en-US" sz="2400" b="1" dirty="0"/>
          </a:p>
        </p:txBody>
      </p:sp>
      <p:sp>
        <p:nvSpPr>
          <p:cNvPr id="1011" name="Google Shape;1011;p39"/>
          <p:cNvSpPr txBox="1">
            <a:spLocks noGrp="1"/>
          </p:cNvSpPr>
          <p:nvPr>
            <p:ph type="subTitle" idx="1"/>
          </p:nvPr>
        </p:nvSpPr>
        <p:spPr>
          <a:xfrm>
            <a:off x="385081" y="696536"/>
            <a:ext cx="8100238" cy="4141864"/>
          </a:xfrm>
          <a:prstGeom prst="rect">
            <a:avLst/>
          </a:prstGeom>
        </p:spPr>
        <p:txBody>
          <a:bodyPr spcFirstLastPara="1" wrap="square" lIns="91425" tIns="91425" rIns="91425" bIns="91425" anchor="t" anchorCtr="0">
            <a:noAutofit/>
          </a:bodyPr>
          <a:lstStyle/>
          <a:p>
            <a:pPr algn="just">
              <a:buFont typeface="Wingdings" panose="05000000000000000000" pitchFamily="2" charset="2"/>
              <a:buChar char="§"/>
            </a:pPr>
            <a:r>
              <a:rPr lang="en-US" sz="1200" dirty="0">
                <a:latin typeface="+mn-lt"/>
              </a:rPr>
              <a:t>Analyzed seasonal trends and regional demand variations using time-series models like ARIMA.</a:t>
            </a:r>
          </a:p>
          <a:p>
            <a:pPr marL="139700" indent="0" algn="just"/>
            <a:endParaRPr lang="en-US" sz="1200" dirty="0">
              <a:latin typeface="+mn-lt"/>
            </a:endParaRPr>
          </a:p>
          <a:p>
            <a:pPr algn="just">
              <a:buFont typeface="Wingdings" panose="05000000000000000000" pitchFamily="2" charset="2"/>
              <a:buChar char="§"/>
            </a:pPr>
            <a:r>
              <a:rPr lang="en-US" sz="1200" dirty="0">
                <a:latin typeface="+mn-lt"/>
              </a:rPr>
              <a:t>Developed predictive models  to quantify price elasticity for high-demand categories, enabling informed dynamic pricing strategies.</a:t>
            </a:r>
          </a:p>
          <a:p>
            <a:pPr marL="139700" indent="0" algn="just"/>
            <a:endParaRPr lang="en-US" sz="1200" dirty="0">
              <a:latin typeface="+mn-lt"/>
            </a:endParaRPr>
          </a:p>
          <a:p>
            <a:pPr algn="just">
              <a:buFont typeface="Wingdings" panose="05000000000000000000" pitchFamily="2" charset="2"/>
              <a:buChar char="§"/>
            </a:pPr>
            <a:r>
              <a:rPr lang="en-US" sz="1200" dirty="0">
                <a:latin typeface="+mn-lt"/>
              </a:rPr>
              <a:t>Integrated socioeconomic data with pricing and demand metrics to build robust, data-driven models for inventory and pricing decisions.</a:t>
            </a:r>
          </a:p>
          <a:p>
            <a:pPr algn="just">
              <a:buFont typeface="Wingdings" panose="05000000000000000000" pitchFamily="2" charset="2"/>
              <a:buChar char="§"/>
            </a:pPr>
            <a:endParaRPr lang="en-US" sz="1200" dirty="0">
              <a:latin typeface="+mn-lt"/>
            </a:endParaRPr>
          </a:p>
          <a:p>
            <a:pPr marL="139700" indent="0" algn="just"/>
            <a:endParaRPr lang="en-US" sz="1200" dirty="0">
              <a:latin typeface="+mn-lt"/>
            </a:endParaRPr>
          </a:p>
          <a:p>
            <a:pPr algn="just">
              <a:buFont typeface="Wingdings" panose="05000000000000000000" pitchFamily="2" charset="2"/>
              <a:buChar char="§"/>
            </a:pPr>
            <a:r>
              <a:rPr lang="en-US" sz="1200" dirty="0">
                <a:latin typeface="+mn-lt"/>
              </a:rPr>
              <a:t>Utilized advanced time-series forecasting models like ARIMA and Exponential Smoothing to predict future demand trends across various food categories and regions, ensuring proactive decision-making for pricing and inventory strategies.</a:t>
            </a:r>
          </a:p>
          <a:p>
            <a:pPr marL="139700" indent="0" algn="just"/>
            <a:endParaRPr lang="en-US" sz="1200" dirty="0">
              <a:latin typeface="+mn-lt"/>
            </a:endParaRPr>
          </a:p>
          <a:p>
            <a:pPr algn="just">
              <a:buFont typeface="Wingdings" panose="05000000000000000000" pitchFamily="2" charset="2"/>
              <a:buChar char="§"/>
            </a:pPr>
            <a:r>
              <a:rPr lang="en-US" sz="1200" b="1" dirty="0">
                <a:latin typeface="+mn-lt"/>
              </a:rPr>
              <a:t>Urban Planners Supporting Food Supply Chains: </a:t>
            </a:r>
            <a:r>
              <a:rPr lang="en-US" sz="1200" dirty="0">
                <a:latin typeface="+mn-lt"/>
              </a:rPr>
              <a:t>City governments or urban planners can use our models for both demand prediction and forecasting to ensure efficient food supply chain management. For example, predictive models can identify key factors influencing demand for items like dairy and eggs, while time-series forecasting models can capture seasonal patterns and trends, enabling accurate projections of demand fluctuations during holidays. This combined approach helps align supply chain logistics, ensuring adequate inventory, minimizing food waste, and stabilizing prices across metropolitan areas.</a:t>
            </a:r>
          </a:p>
          <a:p>
            <a:pPr algn="just">
              <a:buFont typeface="Wingdings" panose="05000000000000000000" pitchFamily="2" charset="2"/>
              <a:buChar char="§"/>
            </a:pPr>
            <a:endParaRPr lang="en-US" sz="1200" dirty="0">
              <a:latin typeface="+mn-lt"/>
            </a:endParaRPr>
          </a:p>
          <a:p>
            <a:pPr marL="139700" indent="0" algn="just"/>
            <a:endParaRPr lang="en-US" sz="1400" dirty="0">
              <a:latin typeface="+mn-lt"/>
            </a:endParaRPr>
          </a:p>
        </p:txBody>
      </p:sp>
      <p:sp>
        <p:nvSpPr>
          <p:cNvPr id="8" name="Rectangle 7">
            <a:extLst>
              <a:ext uri="{FF2B5EF4-FFF2-40B4-BE49-F238E27FC236}">
                <a16:creationId xmlns:a16="http://schemas.microsoft.com/office/drawing/2014/main" id="{BEF8D7A7-8368-5192-04E0-9B49266F57CD}"/>
              </a:ext>
            </a:extLst>
          </p:cNvPr>
          <p:cNvSpPr/>
          <p:nvPr/>
        </p:nvSpPr>
        <p:spPr>
          <a:xfrm>
            <a:off x="6949191" y="4503374"/>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321748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09"/>
        <p:cNvGrpSpPr/>
        <p:nvPr/>
      </p:nvGrpSpPr>
      <p:grpSpPr>
        <a:xfrm>
          <a:off x="0" y="0"/>
          <a:ext cx="0" cy="0"/>
          <a:chOff x="0" y="0"/>
          <a:chExt cx="0" cy="0"/>
        </a:xfrm>
      </p:grpSpPr>
      <p:sp>
        <p:nvSpPr>
          <p:cNvPr id="1010" name="Google Shape;1010;p39"/>
          <p:cNvSpPr txBox="1">
            <a:spLocks noGrp="1"/>
          </p:cNvSpPr>
          <p:nvPr>
            <p:ph type="title"/>
          </p:nvPr>
        </p:nvSpPr>
        <p:spPr>
          <a:xfrm>
            <a:off x="-68620" y="164736"/>
            <a:ext cx="3227068" cy="531800"/>
          </a:xfrm>
          <a:prstGeom prst="rect">
            <a:avLst/>
          </a:prstGeom>
        </p:spPr>
        <p:txBody>
          <a:bodyPr spcFirstLastPara="1" wrap="square" lIns="91425" tIns="91425" rIns="91425" bIns="91425" anchor="b" anchorCtr="0">
            <a:noAutofit/>
          </a:bodyPr>
          <a:lstStyle/>
          <a:p>
            <a:r>
              <a:rPr lang="en-US" sz="2400" b="1" dirty="0"/>
              <a:t>REFERENCES</a:t>
            </a:r>
          </a:p>
        </p:txBody>
      </p:sp>
      <p:sp>
        <p:nvSpPr>
          <p:cNvPr id="1011" name="Google Shape;1011;p39"/>
          <p:cNvSpPr txBox="1">
            <a:spLocks noGrp="1"/>
          </p:cNvSpPr>
          <p:nvPr>
            <p:ph type="subTitle" idx="1"/>
          </p:nvPr>
        </p:nvSpPr>
        <p:spPr>
          <a:xfrm>
            <a:off x="521881" y="696536"/>
            <a:ext cx="8100238" cy="3093332"/>
          </a:xfrm>
          <a:prstGeom prst="rect">
            <a:avLst/>
          </a:prstGeom>
        </p:spPr>
        <p:txBody>
          <a:bodyPr spcFirstLastPara="1" wrap="square" lIns="91425" tIns="91425" rIns="91425" bIns="91425" anchor="t" anchorCtr="0">
            <a:noAutofit/>
          </a:bodyPr>
          <a:lstStyle/>
          <a:p>
            <a:pPr marL="171450" lvl="0" indent="-171450" algn="l" rtl="0">
              <a:lnSpc>
                <a:spcPct val="150000"/>
              </a:lnSpc>
              <a:spcBef>
                <a:spcPts val="0"/>
              </a:spcBef>
              <a:spcAft>
                <a:spcPts val="0"/>
              </a:spcAft>
              <a:buFont typeface="Wingdings" panose="05000000000000000000" pitchFamily="2" charset="2"/>
              <a:buChar char="§"/>
            </a:pPr>
            <a:r>
              <a:rPr lang="en-US" sz="1050" dirty="0">
                <a:latin typeface="+mn-lt"/>
              </a:rPr>
              <a:t>Navin Prasath, M., et al. (2023). Time Series Forecasting and Modeling of Food Demand Supply Chain Based on Regressors Analysis. IEEE Access, 11, 12034-12050.</a:t>
            </a:r>
          </a:p>
          <a:p>
            <a:pPr marL="171450" lvl="0" indent="-171450" algn="l" rtl="0">
              <a:lnSpc>
                <a:spcPct val="150000"/>
              </a:lnSpc>
              <a:spcBef>
                <a:spcPts val="0"/>
              </a:spcBef>
              <a:spcAft>
                <a:spcPts val="0"/>
              </a:spcAft>
              <a:buFont typeface="Wingdings" panose="05000000000000000000" pitchFamily="2" charset="2"/>
              <a:buChar char="§"/>
            </a:pPr>
            <a:r>
              <a:rPr lang="en-US" sz="1050" dirty="0">
                <a:latin typeface="+mn-lt"/>
              </a:rPr>
              <a:t>Vergara, M., et al. (2023). Demand Forecasting for Daily Retail Orders in Fresh Food Market. IEEE Transactions on Industrial Informatics, 15(3), 548-558.</a:t>
            </a:r>
          </a:p>
          <a:p>
            <a:pPr marL="171450" indent="-171450" algn="l">
              <a:lnSpc>
                <a:spcPct val="150000"/>
              </a:lnSpc>
              <a:buFont typeface="Wingdings" panose="05000000000000000000" pitchFamily="2" charset="2"/>
              <a:buChar char="§"/>
            </a:pPr>
            <a:r>
              <a:rPr lang="en-US" sz="1050" dirty="0">
                <a:latin typeface="+mn-lt"/>
              </a:rPr>
              <a:t>Bekele, M., et al. (2021). A Machine Learning Approach to Forecast the Food Prices for Food Security Issues. Journal of AI for Sustainable Development, 5(1), 62-79.</a:t>
            </a:r>
          </a:p>
          <a:p>
            <a:pPr marL="0" lvl="0" indent="0" algn="l" rtl="0">
              <a:lnSpc>
                <a:spcPct val="150000"/>
              </a:lnSpc>
              <a:spcBef>
                <a:spcPts val="0"/>
              </a:spcBef>
              <a:spcAft>
                <a:spcPts val="0"/>
              </a:spcAft>
            </a:pPr>
            <a:endParaRPr lang="en-US" sz="1050" dirty="0">
              <a:latin typeface="+mn-lt"/>
            </a:endParaRPr>
          </a:p>
        </p:txBody>
      </p:sp>
      <p:sp>
        <p:nvSpPr>
          <p:cNvPr id="7" name="Rectangle 6">
            <a:extLst>
              <a:ext uri="{FF2B5EF4-FFF2-40B4-BE49-F238E27FC236}">
                <a16:creationId xmlns:a16="http://schemas.microsoft.com/office/drawing/2014/main" id="{275ABBCB-05BE-E2E4-C0AA-B67119E3967C}"/>
              </a:ext>
            </a:extLst>
          </p:cNvPr>
          <p:cNvSpPr/>
          <p:nvPr/>
        </p:nvSpPr>
        <p:spPr>
          <a:xfrm>
            <a:off x="2690735" y="4405938"/>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8" name="Rectangle 7">
            <a:extLst>
              <a:ext uri="{FF2B5EF4-FFF2-40B4-BE49-F238E27FC236}">
                <a16:creationId xmlns:a16="http://schemas.microsoft.com/office/drawing/2014/main" id="{BEF8D7A7-8368-5192-04E0-9B49266F57CD}"/>
              </a:ext>
            </a:extLst>
          </p:cNvPr>
          <p:cNvSpPr/>
          <p:nvPr/>
        </p:nvSpPr>
        <p:spPr>
          <a:xfrm>
            <a:off x="6949191" y="4503374"/>
            <a:ext cx="1514006" cy="194872"/>
          </a:xfrm>
          <a:prstGeom prst="rect">
            <a:avLst/>
          </a:prstGeom>
          <a:solidFill>
            <a:srgbClr val="FBFB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7912109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36"/>
          <p:cNvSpPr txBox="1">
            <a:spLocks noGrp="1"/>
          </p:cNvSpPr>
          <p:nvPr>
            <p:ph type="title"/>
          </p:nvPr>
        </p:nvSpPr>
        <p:spPr>
          <a:xfrm>
            <a:off x="433293" y="2810600"/>
            <a:ext cx="8279416"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THANK YOU</a:t>
            </a:r>
            <a:endParaRPr dirty="0"/>
          </a:p>
        </p:txBody>
      </p:sp>
      <p:pic>
        <p:nvPicPr>
          <p:cNvPr id="957" name="Google Shape;957;p36"/>
          <p:cNvPicPr preferRelativeResize="0">
            <a:picLocks noGrp="1"/>
          </p:cNvPicPr>
          <p:nvPr>
            <p:ph type="pic" idx="3"/>
          </p:nvPr>
        </p:nvPicPr>
        <p:blipFill rotWithShape="1">
          <a:blip r:embed="rId3">
            <a:alphaModFix/>
          </a:blip>
          <a:srcRect t="30030" b="41005"/>
          <a:stretch/>
        </p:blipFill>
        <p:spPr>
          <a:xfrm>
            <a:off x="0" y="255300"/>
            <a:ext cx="9144003" cy="2316153"/>
          </a:xfrm>
          <a:prstGeom prst="rect">
            <a:avLst/>
          </a:prstGeom>
        </p:spPr>
      </p:pic>
      <p:grpSp>
        <p:nvGrpSpPr>
          <p:cNvPr id="958" name="Google Shape;958;p36"/>
          <p:cNvGrpSpPr/>
          <p:nvPr/>
        </p:nvGrpSpPr>
        <p:grpSpPr>
          <a:xfrm>
            <a:off x="-3342009" y="2571937"/>
            <a:ext cx="4055337" cy="2571620"/>
            <a:chOff x="3847500" y="2021500"/>
            <a:chExt cx="1685650" cy="1068925"/>
          </a:xfrm>
        </p:grpSpPr>
        <p:sp>
          <p:nvSpPr>
            <p:cNvPr id="959" name="Google Shape;959;p36"/>
            <p:cNvSpPr/>
            <p:nvPr/>
          </p:nvSpPr>
          <p:spPr>
            <a:xfrm>
              <a:off x="4549675" y="2962100"/>
              <a:ext cx="228625" cy="128325"/>
            </a:xfrm>
            <a:custGeom>
              <a:avLst/>
              <a:gdLst/>
              <a:ahLst/>
              <a:cxnLst/>
              <a:rect l="l" t="t" r="r" b="b"/>
              <a:pathLst>
                <a:path w="9145" h="5133" extrusionOk="0">
                  <a:moveTo>
                    <a:pt x="3617" y="1"/>
                  </a:moveTo>
                  <a:cubicBezTo>
                    <a:pt x="2640" y="1"/>
                    <a:pt x="1734" y="213"/>
                    <a:pt x="1119" y="608"/>
                  </a:cubicBezTo>
                  <a:cubicBezTo>
                    <a:pt x="226" y="1191"/>
                    <a:pt x="0" y="2060"/>
                    <a:pt x="488" y="3013"/>
                  </a:cubicBezTo>
                  <a:cubicBezTo>
                    <a:pt x="833" y="3680"/>
                    <a:pt x="1536" y="4394"/>
                    <a:pt x="2572" y="5132"/>
                  </a:cubicBezTo>
                  <a:lnTo>
                    <a:pt x="3655" y="5132"/>
                  </a:lnTo>
                  <a:cubicBezTo>
                    <a:pt x="2000" y="4084"/>
                    <a:pt x="1310" y="3275"/>
                    <a:pt x="1048" y="2751"/>
                  </a:cubicBezTo>
                  <a:cubicBezTo>
                    <a:pt x="917" y="2501"/>
                    <a:pt x="857" y="2275"/>
                    <a:pt x="857" y="2072"/>
                  </a:cubicBezTo>
                  <a:cubicBezTo>
                    <a:pt x="857" y="1691"/>
                    <a:pt x="1060" y="1370"/>
                    <a:pt x="1453" y="1108"/>
                  </a:cubicBezTo>
                  <a:cubicBezTo>
                    <a:pt x="1977" y="774"/>
                    <a:pt x="2760" y="596"/>
                    <a:pt x="3610" y="596"/>
                  </a:cubicBezTo>
                  <a:cubicBezTo>
                    <a:pt x="4823" y="596"/>
                    <a:pt x="6172" y="959"/>
                    <a:pt x="7096" y="1751"/>
                  </a:cubicBezTo>
                  <a:cubicBezTo>
                    <a:pt x="7834" y="2370"/>
                    <a:pt x="8311" y="3072"/>
                    <a:pt x="8465" y="3751"/>
                  </a:cubicBezTo>
                  <a:cubicBezTo>
                    <a:pt x="8573" y="4239"/>
                    <a:pt x="8513" y="4715"/>
                    <a:pt x="8311" y="5132"/>
                  </a:cubicBezTo>
                  <a:lnTo>
                    <a:pt x="8977" y="5132"/>
                  </a:lnTo>
                  <a:cubicBezTo>
                    <a:pt x="9085" y="4846"/>
                    <a:pt x="9144" y="4561"/>
                    <a:pt x="9144" y="4263"/>
                  </a:cubicBezTo>
                  <a:cubicBezTo>
                    <a:pt x="9144" y="4049"/>
                    <a:pt x="9120" y="3834"/>
                    <a:pt x="9061" y="3620"/>
                  </a:cubicBezTo>
                  <a:cubicBezTo>
                    <a:pt x="8882" y="2810"/>
                    <a:pt x="8334" y="2013"/>
                    <a:pt x="7501" y="1298"/>
                  </a:cubicBezTo>
                  <a:cubicBezTo>
                    <a:pt x="6458" y="407"/>
                    <a:pt x="4969" y="1"/>
                    <a:pt x="361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6"/>
            <p:cNvSpPr/>
            <p:nvPr/>
          </p:nvSpPr>
          <p:spPr>
            <a:xfrm>
              <a:off x="4496675" y="2884000"/>
              <a:ext cx="326550" cy="206425"/>
            </a:xfrm>
            <a:custGeom>
              <a:avLst/>
              <a:gdLst/>
              <a:ahLst/>
              <a:cxnLst/>
              <a:rect l="l" t="t" r="r" b="b"/>
              <a:pathLst>
                <a:path w="13062" h="8257" extrusionOk="0">
                  <a:moveTo>
                    <a:pt x="5072" y="0"/>
                  </a:moveTo>
                  <a:cubicBezTo>
                    <a:pt x="4496" y="0"/>
                    <a:pt x="3889" y="105"/>
                    <a:pt x="3227" y="338"/>
                  </a:cubicBezTo>
                  <a:cubicBezTo>
                    <a:pt x="906" y="1172"/>
                    <a:pt x="1" y="3029"/>
                    <a:pt x="703" y="5565"/>
                  </a:cubicBezTo>
                  <a:cubicBezTo>
                    <a:pt x="989" y="6589"/>
                    <a:pt x="1263" y="7458"/>
                    <a:pt x="1632" y="8256"/>
                  </a:cubicBezTo>
                  <a:lnTo>
                    <a:pt x="2311" y="8256"/>
                  </a:lnTo>
                  <a:cubicBezTo>
                    <a:pt x="1894" y="7458"/>
                    <a:pt x="1608" y="6530"/>
                    <a:pt x="1299" y="5411"/>
                  </a:cubicBezTo>
                  <a:cubicBezTo>
                    <a:pt x="679" y="3148"/>
                    <a:pt x="1394" y="1636"/>
                    <a:pt x="3442" y="898"/>
                  </a:cubicBezTo>
                  <a:cubicBezTo>
                    <a:pt x="4020" y="693"/>
                    <a:pt x="4553" y="600"/>
                    <a:pt x="5062" y="600"/>
                  </a:cubicBezTo>
                  <a:cubicBezTo>
                    <a:pt x="6710" y="600"/>
                    <a:pt x="8107" y="1576"/>
                    <a:pt x="9990" y="2886"/>
                  </a:cubicBezTo>
                  <a:lnTo>
                    <a:pt x="10359" y="3148"/>
                  </a:lnTo>
                  <a:cubicBezTo>
                    <a:pt x="11538" y="3958"/>
                    <a:pt x="12264" y="5315"/>
                    <a:pt x="12419" y="6958"/>
                  </a:cubicBezTo>
                  <a:cubicBezTo>
                    <a:pt x="12467" y="7411"/>
                    <a:pt x="12443" y="7839"/>
                    <a:pt x="12371" y="8256"/>
                  </a:cubicBezTo>
                  <a:lnTo>
                    <a:pt x="12979" y="8256"/>
                  </a:lnTo>
                  <a:cubicBezTo>
                    <a:pt x="13026" y="7982"/>
                    <a:pt x="13062" y="7708"/>
                    <a:pt x="13062" y="7423"/>
                  </a:cubicBezTo>
                  <a:cubicBezTo>
                    <a:pt x="13062" y="7244"/>
                    <a:pt x="13050" y="7077"/>
                    <a:pt x="13038" y="6899"/>
                  </a:cubicBezTo>
                  <a:cubicBezTo>
                    <a:pt x="12871" y="5089"/>
                    <a:pt x="12050" y="3577"/>
                    <a:pt x="10716" y="2660"/>
                  </a:cubicBezTo>
                  <a:lnTo>
                    <a:pt x="10347" y="2398"/>
                  </a:lnTo>
                  <a:cubicBezTo>
                    <a:pt x="8418" y="1058"/>
                    <a:pt x="6903" y="0"/>
                    <a:pt x="5072"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6"/>
            <p:cNvSpPr/>
            <p:nvPr/>
          </p:nvSpPr>
          <p:spPr>
            <a:xfrm>
              <a:off x="4443400" y="2797625"/>
              <a:ext cx="425675" cy="292800"/>
            </a:xfrm>
            <a:custGeom>
              <a:avLst/>
              <a:gdLst/>
              <a:ahLst/>
              <a:cxnLst/>
              <a:rect l="l" t="t" r="r" b="b"/>
              <a:pathLst>
                <a:path w="17027" h="11712" extrusionOk="0">
                  <a:moveTo>
                    <a:pt x="7141" y="0"/>
                  </a:moveTo>
                  <a:cubicBezTo>
                    <a:pt x="6611" y="0"/>
                    <a:pt x="6014" y="87"/>
                    <a:pt x="5323" y="281"/>
                  </a:cubicBezTo>
                  <a:cubicBezTo>
                    <a:pt x="1548" y="1353"/>
                    <a:pt x="1" y="4222"/>
                    <a:pt x="953" y="8365"/>
                  </a:cubicBezTo>
                  <a:lnTo>
                    <a:pt x="1144" y="9187"/>
                  </a:lnTo>
                  <a:cubicBezTo>
                    <a:pt x="1358" y="10116"/>
                    <a:pt x="1548" y="10949"/>
                    <a:pt x="1763" y="11699"/>
                  </a:cubicBezTo>
                  <a:lnTo>
                    <a:pt x="2406" y="11699"/>
                  </a:lnTo>
                  <a:cubicBezTo>
                    <a:pt x="2179" y="10913"/>
                    <a:pt x="1977" y="10044"/>
                    <a:pt x="1751" y="9056"/>
                  </a:cubicBezTo>
                  <a:lnTo>
                    <a:pt x="1560" y="8235"/>
                  </a:lnTo>
                  <a:cubicBezTo>
                    <a:pt x="667" y="4389"/>
                    <a:pt x="2025" y="1841"/>
                    <a:pt x="5489" y="865"/>
                  </a:cubicBezTo>
                  <a:cubicBezTo>
                    <a:pt x="6126" y="683"/>
                    <a:pt x="6668" y="600"/>
                    <a:pt x="7147" y="600"/>
                  </a:cubicBezTo>
                  <a:cubicBezTo>
                    <a:pt x="8621" y="600"/>
                    <a:pt x="9506" y="1385"/>
                    <a:pt x="10764" y="2508"/>
                  </a:cubicBezTo>
                  <a:cubicBezTo>
                    <a:pt x="11550" y="3198"/>
                    <a:pt x="12419" y="3972"/>
                    <a:pt x="13633" y="4722"/>
                  </a:cubicBezTo>
                  <a:cubicBezTo>
                    <a:pt x="15264" y="5746"/>
                    <a:pt x="16312" y="7854"/>
                    <a:pt x="16407" y="10366"/>
                  </a:cubicBezTo>
                  <a:cubicBezTo>
                    <a:pt x="16419" y="10830"/>
                    <a:pt x="16384" y="11271"/>
                    <a:pt x="16324" y="11711"/>
                  </a:cubicBezTo>
                  <a:lnTo>
                    <a:pt x="16955" y="11711"/>
                  </a:lnTo>
                  <a:cubicBezTo>
                    <a:pt x="16991" y="11378"/>
                    <a:pt x="17026" y="11032"/>
                    <a:pt x="17026" y="10687"/>
                  </a:cubicBezTo>
                  <a:cubicBezTo>
                    <a:pt x="17026" y="10568"/>
                    <a:pt x="17026" y="10461"/>
                    <a:pt x="17015" y="10342"/>
                  </a:cubicBezTo>
                  <a:cubicBezTo>
                    <a:pt x="16919" y="7639"/>
                    <a:pt x="15776" y="5353"/>
                    <a:pt x="13967" y="4222"/>
                  </a:cubicBezTo>
                  <a:cubicBezTo>
                    <a:pt x="12800" y="3496"/>
                    <a:pt x="11942" y="2734"/>
                    <a:pt x="11180" y="2067"/>
                  </a:cubicBezTo>
                  <a:cubicBezTo>
                    <a:pt x="9880" y="912"/>
                    <a:pt x="8857" y="0"/>
                    <a:pt x="7141"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6"/>
            <p:cNvSpPr/>
            <p:nvPr/>
          </p:nvSpPr>
          <p:spPr>
            <a:xfrm>
              <a:off x="4389525" y="2708175"/>
              <a:ext cx="525675" cy="382250"/>
            </a:xfrm>
            <a:custGeom>
              <a:avLst/>
              <a:gdLst/>
              <a:ahLst/>
              <a:cxnLst/>
              <a:rect l="l" t="t" r="r" b="b"/>
              <a:pathLst>
                <a:path w="21027" h="15290" extrusionOk="0">
                  <a:moveTo>
                    <a:pt x="9353" y="1"/>
                  </a:moveTo>
                  <a:cubicBezTo>
                    <a:pt x="8799" y="1"/>
                    <a:pt x="8166" y="83"/>
                    <a:pt x="7430" y="263"/>
                  </a:cubicBezTo>
                  <a:cubicBezTo>
                    <a:pt x="2203" y="1549"/>
                    <a:pt x="0" y="5431"/>
                    <a:pt x="1239" y="11193"/>
                  </a:cubicBezTo>
                  <a:cubicBezTo>
                    <a:pt x="1405" y="11967"/>
                    <a:pt x="1548" y="12682"/>
                    <a:pt x="1679" y="13360"/>
                  </a:cubicBezTo>
                  <a:cubicBezTo>
                    <a:pt x="1822" y="14051"/>
                    <a:pt x="1953" y="14682"/>
                    <a:pt x="2084" y="15289"/>
                  </a:cubicBezTo>
                  <a:lnTo>
                    <a:pt x="2715" y="15289"/>
                  </a:lnTo>
                  <a:cubicBezTo>
                    <a:pt x="2572" y="14658"/>
                    <a:pt x="2441" y="13979"/>
                    <a:pt x="2286" y="13253"/>
                  </a:cubicBezTo>
                  <a:cubicBezTo>
                    <a:pt x="2156" y="12575"/>
                    <a:pt x="2001" y="11848"/>
                    <a:pt x="1834" y="11074"/>
                  </a:cubicBezTo>
                  <a:cubicBezTo>
                    <a:pt x="1620" y="10050"/>
                    <a:pt x="1513" y="9098"/>
                    <a:pt x="1513" y="8205"/>
                  </a:cubicBezTo>
                  <a:cubicBezTo>
                    <a:pt x="1513" y="4359"/>
                    <a:pt x="3572" y="1835"/>
                    <a:pt x="7573" y="847"/>
                  </a:cubicBezTo>
                  <a:cubicBezTo>
                    <a:pt x="8263" y="676"/>
                    <a:pt x="8847" y="597"/>
                    <a:pt x="9353" y="597"/>
                  </a:cubicBezTo>
                  <a:cubicBezTo>
                    <a:pt x="11133" y="597"/>
                    <a:pt x="11949" y="1569"/>
                    <a:pt x="13062" y="2895"/>
                  </a:cubicBezTo>
                  <a:cubicBezTo>
                    <a:pt x="13943" y="3942"/>
                    <a:pt x="15038" y="5240"/>
                    <a:pt x="16919" y="6336"/>
                  </a:cubicBezTo>
                  <a:cubicBezTo>
                    <a:pt x="19050" y="7574"/>
                    <a:pt x="20384" y="10443"/>
                    <a:pt x="20408" y="13825"/>
                  </a:cubicBezTo>
                  <a:cubicBezTo>
                    <a:pt x="20408" y="14325"/>
                    <a:pt x="20372" y="14813"/>
                    <a:pt x="20313" y="15277"/>
                  </a:cubicBezTo>
                  <a:lnTo>
                    <a:pt x="20932" y="15277"/>
                  </a:lnTo>
                  <a:cubicBezTo>
                    <a:pt x="20991" y="14825"/>
                    <a:pt x="21027" y="14372"/>
                    <a:pt x="21027" y="13896"/>
                  </a:cubicBezTo>
                  <a:lnTo>
                    <a:pt x="21027" y="13813"/>
                  </a:lnTo>
                  <a:cubicBezTo>
                    <a:pt x="21003" y="10181"/>
                    <a:pt x="19586" y="7193"/>
                    <a:pt x="17229" y="5824"/>
                  </a:cubicBezTo>
                  <a:cubicBezTo>
                    <a:pt x="15455" y="4788"/>
                    <a:pt x="14443" y="3585"/>
                    <a:pt x="13538" y="2514"/>
                  </a:cubicBezTo>
                  <a:cubicBezTo>
                    <a:pt x="12392" y="1142"/>
                    <a:pt x="11424" y="1"/>
                    <a:pt x="9353"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6"/>
            <p:cNvSpPr/>
            <p:nvPr/>
          </p:nvSpPr>
          <p:spPr>
            <a:xfrm>
              <a:off x="4335950" y="2618250"/>
              <a:ext cx="625400" cy="472175"/>
            </a:xfrm>
            <a:custGeom>
              <a:avLst/>
              <a:gdLst/>
              <a:ahLst/>
              <a:cxnLst/>
              <a:rect l="l" t="t" r="r" b="b"/>
              <a:pathLst>
                <a:path w="25016" h="18887" extrusionOk="0">
                  <a:moveTo>
                    <a:pt x="11615" y="0"/>
                  </a:moveTo>
                  <a:cubicBezTo>
                    <a:pt x="11014" y="0"/>
                    <a:pt x="10322" y="83"/>
                    <a:pt x="9513" y="265"/>
                  </a:cubicBezTo>
                  <a:cubicBezTo>
                    <a:pt x="2834" y="1777"/>
                    <a:pt x="0" y="6670"/>
                    <a:pt x="1501" y="14052"/>
                  </a:cubicBezTo>
                  <a:cubicBezTo>
                    <a:pt x="1751" y="15302"/>
                    <a:pt x="1965" y="16457"/>
                    <a:pt x="2167" y="17517"/>
                  </a:cubicBezTo>
                  <a:cubicBezTo>
                    <a:pt x="2251" y="17993"/>
                    <a:pt x="2334" y="18446"/>
                    <a:pt x="2417" y="18874"/>
                  </a:cubicBezTo>
                  <a:lnTo>
                    <a:pt x="3048" y="18874"/>
                  </a:lnTo>
                  <a:cubicBezTo>
                    <a:pt x="2953" y="18410"/>
                    <a:pt x="2870" y="17922"/>
                    <a:pt x="2775" y="17410"/>
                  </a:cubicBezTo>
                  <a:cubicBezTo>
                    <a:pt x="2572" y="16350"/>
                    <a:pt x="2358" y="15195"/>
                    <a:pt x="2108" y="13933"/>
                  </a:cubicBezTo>
                  <a:cubicBezTo>
                    <a:pt x="1846" y="12659"/>
                    <a:pt x="1715" y="11457"/>
                    <a:pt x="1715" y="10349"/>
                  </a:cubicBezTo>
                  <a:cubicBezTo>
                    <a:pt x="1715" y="5289"/>
                    <a:pt x="4406" y="2027"/>
                    <a:pt x="9644" y="848"/>
                  </a:cubicBezTo>
                  <a:cubicBezTo>
                    <a:pt x="10414" y="674"/>
                    <a:pt x="11063" y="593"/>
                    <a:pt x="11620" y="593"/>
                  </a:cubicBezTo>
                  <a:cubicBezTo>
                    <a:pt x="13760" y="593"/>
                    <a:pt x="14544" y="1783"/>
                    <a:pt x="15621" y="3408"/>
                  </a:cubicBezTo>
                  <a:cubicBezTo>
                    <a:pt x="16562" y="4837"/>
                    <a:pt x="17729" y="6599"/>
                    <a:pt x="20181" y="7968"/>
                  </a:cubicBezTo>
                  <a:cubicBezTo>
                    <a:pt x="22848" y="9444"/>
                    <a:pt x="24456" y="13016"/>
                    <a:pt x="24396" y="17303"/>
                  </a:cubicBezTo>
                  <a:cubicBezTo>
                    <a:pt x="24396" y="17838"/>
                    <a:pt x="24349" y="18362"/>
                    <a:pt x="24277" y="18886"/>
                  </a:cubicBezTo>
                  <a:lnTo>
                    <a:pt x="24896" y="18886"/>
                  </a:lnTo>
                  <a:cubicBezTo>
                    <a:pt x="24968" y="18362"/>
                    <a:pt x="25003" y="17838"/>
                    <a:pt x="25015" y="17303"/>
                  </a:cubicBezTo>
                  <a:lnTo>
                    <a:pt x="25015" y="17076"/>
                  </a:lnTo>
                  <a:cubicBezTo>
                    <a:pt x="25015" y="12683"/>
                    <a:pt x="23301" y="9004"/>
                    <a:pt x="20491" y="7444"/>
                  </a:cubicBezTo>
                  <a:cubicBezTo>
                    <a:pt x="18169" y="6146"/>
                    <a:pt x="17086" y="4527"/>
                    <a:pt x="16145" y="3087"/>
                  </a:cubicBezTo>
                  <a:cubicBezTo>
                    <a:pt x="15025" y="1401"/>
                    <a:pt x="14089" y="0"/>
                    <a:pt x="11615"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6"/>
            <p:cNvSpPr/>
            <p:nvPr/>
          </p:nvSpPr>
          <p:spPr>
            <a:xfrm>
              <a:off x="4282075" y="2528050"/>
              <a:ext cx="725700" cy="562075"/>
            </a:xfrm>
            <a:custGeom>
              <a:avLst/>
              <a:gdLst/>
              <a:ahLst/>
              <a:cxnLst/>
              <a:rect l="l" t="t" r="r" b="b"/>
              <a:pathLst>
                <a:path w="29028" h="22483" extrusionOk="0">
                  <a:moveTo>
                    <a:pt x="13914" y="0"/>
                  </a:moveTo>
                  <a:cubicBezTo>
                    <a:pt x="13253" y="0"/>
                    <a:pt x="12489" y="87"/>
                    <a:pt x="11597" y="277"/>
                  </a:cubicBezTo>
                  <a:cubicBezTo>
                    <a:pt x="3489" y="2004"/>
                    <a:pt x="0" y="7909"/>
                    <a:pt x="1774" y="16910"/>
                  </a:cubicBezTo>
                  <a:cubicBezTo>
                    <a:pt x="2120" y="18648"/>
                    <a:pt x="2393" y="20256"/>
                    <a:pt x="2632" y="21661"/>
                  </a:cubicBezTo>
                  <a:cubicBezTo>
                    <a:pt x="2691" y="21946"/>
                    <a:pt x="2739" y="22220"/>
                    <a:pt x="2786" y="22482"/>
                  </a:cubicBezTo>
                  <a:lnTo>
                    <a:pt x="3406" y="22482"/>
                  </a:lnTo>
                  <a:cubicBezTo>
                    <a:pt x="3358" y="22185"/>
                    <a:pt x="3298" y="21875"/>
                    <a:pt x="3239" y="21565"/>
                  </a:cubicBezTo>
                  <a:cubicBezTo>
                    <a:pt x="3001" y="20149"/>
                    <a:pt x="2715" y="18541"/>
                    <a:pt x="2382" y="16803"/>
                  </a:cubicBezTo>
                  <a:cubicBezTo>
                    <a:pt x="643" y="8040"/>
                    <a:pt x="3882" y="2527"/>
                    <a:pt x="11728" y="861"/>
                  </a:cubicBezTo>
                  <a:cubicBezTo>
                    <a:pt x="12579" y="679"/>
                    <a:pt x="13297" y="595"/>
                    <a:pt x="13911" y="595"/>
                  </a:cubicBezTo>
                  <a:cubicBezTo>
                    <a:pt x="16443" y="595"/>
                    <a:pt x="17215" y="2025"/>
                    <a:pt x="18288" y="3980"/>
                  </a:cubicBezTo>
                  <a:cubicBezTo>
                    <a:pt x="19253" y="5766"/>
                    <a:pt x="20467" y="7980"/>
                    <a:pt x="23468" y="9600"/>
                  </a:cubicBezTo>
                  <a:cubicBezTo>
                    <a:pt x="26611" y="11290"/>
                    <a:pt x="28552" y="15684"/>
                    <a:pt x="28409" y="20792"/>
                  </a:cubicBezTo>
                  <a:cubicBezTo>
                    <a:pt x="28385" y="21363"/>
                    <a:pt x="28337" y="21935"/>
                    <a:pt x="28266" y="22482"/>
                  </a:cubicBezTo>
                  <a:lnTo>
                    <a:pt x="28885" y="22482"/>
                  </a:lnTo>
                  <a:cubicBezTo>
                    <a:pt x="28956" y="21935"/>
                    <a:pt x="29004" y="21375"/>
                    <a:pt x="29016" y="20803"/>
                  </a:cubicBezTo>
                  <a:cubicBezTo>
                    <a:pt x="29028" y="20625"/>
                    <a:pt x="29028" y="20446"/>
                    <a:pt x="29028" y="20268"/>
                  </a:cubicBezTo>
                  <a:cubicBezTo>
                    <a:pt x="29028" y="15172"/>
                    <a:pt x="26992" y="10814"/>
                    <a:pt x="23765" y="9076"/>
                  </a:cubicBezTo>
                  <a:cubicBezTo>
                    <a:pt x="20932" y="7552"/>
                    <a:pt x="19812" y="5504"/>
                    <a:pt x="18836" y="3706"/>
                  </a:cubicBezTo>
                  <a:cubicBezTo>
                    <a:pt x="17730" y="1679"/>
                    <a:pt x="16815" y="0"/>
                    <a:pt x="13914"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6"/>
            <p:cNvSpPr/>
            <p:nvPr/>
          </p:nvSpPr>
          <p:spPr>
            <a:xfrm>
              <a:off x="4227600" y="2438150"/>
              <a:ext cx="826625" cy="652275"/>
            </a:xfrm>
            <a:custGeom>
              <a:avLst/>
              <a:gdLst/>
              <a:ahLst/>
              <a:cxnLst/>
              <a:rect l="l" t="t" r="r" b="b"/>
              <a:pathLst>
                <a:path w="33065" h="26091" extrusionOk="0">
                  <a:moveTo>
                    <a:pt x="16174" y="1"/>
                  </a:moveTo>
                  <a:cubicBezTo>
                    <a:pt x="15468" y="1"/>
                    <a:pt x="14657" y="88"/>
                    <a:pt x="13716" y="277"/>
                  </a:cubicBezTo>
                  <a:cubicBezTo>
                    <a:pt x="4144" y="2218"/>
                    <a:pt x="0" y="9148"/>
                    <a:pt x="2072" y="19768"/>
                  </a:cubicBezTo>
                  <a:cubicBezTo>
                    <a:pt x="2489" y="21959"/>
                    <a:pt x="2822" y="23959"/>
                    <a:pt x="3108" y="25721"/>
                  </a:cubicBezTo>
                  <a:cubicBezTo>
                    <a:pt x="3132" y="25840"/>
                    <a:pt x="3144" y="25959"/>
                    <a:pt x="3168" y="26090"/>
                  </a:cubicBezTo>
                  <a:lnTo>
                    <a:pt x="3787" y="26090"/>
                  </a:lnTo>
                  <a:cubicBezTo>
                    <a:pt x="3763" y="25935"/>
                    <a:pt x="3739" y="25781"/>
                    <a:pt x="3715" y="25626"/>
                  </a:cubicBezTo>
                  <a:cubicBezTo>
                    <a:pt x="3429" y="23864"/>
                    <a:pt x="3096" y="21863"/>
                    <a:pt x="2679" y="19661"/>
                  </a:cubicBezTo>
                  <a:cubicBezTo>
                    <a:pt x="2334" y="17922"/>
                    <a:pt x="2167" y="16291"/>
                    <a:pt x="2167" y="14767"/>
                  </a:cubicBezTo>
                  <a:cubicBezTo>
                    <a:pt x="2167" y="7290"/>
                    <a:pt x="6204" y="2409"/>
                    <a:pt x="13847" y="861"/>
                  </a:cubicBezTo>
                  <a:cubicBezTo>
                    <a:pt x="14780" y="672"/>
                    <a:pt x="15569" y="584"/>
                    <a:pt x="16244" y="584"/>
                  </a:cubicBezTo>
                  <a:cubicBezTo>
                    <a:pt x="19188" y="584"/>
                    <a:pt x="19961" y="2261"/>
                    <a:pt x="21027" y="4576"/>
                  </a:cubicBezTo>
                  <a:cubicBezTo>
                    <a:pt x="22015" y="6707"/>
                    <a:pt x="23241" y="9374"/>
                    <a:pt x="26766" y="11231"/>
                  </a:cubicBezTo>
                  <a:cubicBezTo>
                    <a:pt x="30445" y="13160"/>
                    <a:pt x="32659" y="18280"/>
                    <a:pt x="32433" y="24268"/>
                  </a:cubicBezTo>
                  <a:cubicBezTo>
                    <a:pt x="32409" y="24876"/>
                    <a:pt x="32350" y="25483"/>
                    <a:pt x="32266" y="26090"/>
                  </a:cubicBezTo>
                  <a:lnTo>
                    <a:pt x="32897" y="26090"/>
                  </a:lnTo>
                  <a:cubicBezTo>
                    <a:pt x="32969" y="25495"/>
                    <a:pt x="33028" y="24900"/>
                    <a:pt x="33052" y="24292"/>
                  </a:cubicBezTo>
                  <a:cubicBezTo>
                    <a:pt x="33064" y="23995"/>
                    <a:pt x="33064" y="23709"/>
                    <a:pt x="33064" y="23411"/>
                  </a:cubicBezTo>
                  <a:cubicBezTo>
                    <a:pt x="33064" y="17577"/>
                    <a:pt x="30754" y="12648"/>
                    <a:pt x="27063" y="10695"/>
                  </a:cubicBezTo>
                  <a:cubicBezTo>
                    <a:pt x="23718" y="8945"/>
                    <a:pt x="22587" y="6492"/>
                    <a:pt x="21587" y="4326"/>
                  </a:cubicBezTo>
                  <a:cubicBezTo>
                    <a:pt x="20531" y="2036"/>
                    <a:pt x="19589" y="1"/>
                    <a:pt x="1617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6"/>
            <p:cNvSpPr/>
            <p:nvPr/>
          </p:nvSpPr>
          <p:spPr>
            <a:xfrm>
              <a:off x="4173725" y="2347925"/>
              <a:ext cx="926925" cy="742500"/>
            </a:xfrm>
            <a:custGeom>
              <a:avLst/>
              <a:gdLst/>
              <a:ahLst/>
              <a:cxnLst/>
              <a:rect l="l" t="t" r="r" b="b"/>
              <a:pathLst>
                <a:path w="37077" h="29700" extrusionOk="0">
                  <a:moveTo>
                    <a:pt x="18477" y="1"/>
                  </a:moveTo>
                  <a:cubicBezTo>
                    <a:pt x="17711" y="1"/>
                    <a:pt x="16831" y="92"/>
                    <a:pt x="15812" y="291"/>
                  </a:cubicBezTo>
                  <a:cubicBezTo>
                    <a:pt x="4787" y="2446"/>
                    <a:pt x="0" y="10387"/>
                    <a:pt x="2346" y="22639"/>
                  </a:cubicBezTo>
                  <a:cubicBezTo>
                    <a:pt x="2834" y="25258"/>
                    <a:pt x="3215" y="27604"/>
                    <a:pt x="3537" y="29699"/>
                  </a:cubicBezTo>
                  <a:lnTo>
                    <a:pt x="4168" y="29699"/>
                  </a:lnTo>
                  <a:cubicBezTo>
                    <a:pt x="3834" y="27580"/>
                    <a:pt x="3453" y="25187"/>
                    <a:pt x="2953" y="22532"/>
                  </a:cubicBezTo>
                  <a:cubicBezTo>
                    <a:pt x="2572" y="20555"/>
                    <a:pt x="2382" y="18686"/>
                    <a:pt x="2382" y="16948"/>
                  </a:cubicBezTo>
                  <a:cubicBezTo>
                    <a:pt x="2382" y="8244"/>
                    <a:pt x="7061" y="2612"/>
                    <a:pt x="15931" y="874"/>
                  </a:cubicBezTo>
                  <a:cubicBezTo>
                    <a:pt x="16924" y="680"/>
                    <a:pt x="17770" y="590"/>
                    <a:pt x="18498" y="590"/>
                  </a:cubicBezTo>
                  <a:cubicBezTo>
                    <a:pt x="21926" y="590"/>
                    <a:pt x="22722" y="2591"/>
                    <a:pt x="23753" y="5184"/>
                  </a:cubicBezTo>
                  <a:cubicBezTo>
                    <a:pt x="24754" y="7673"/>
                    <a:pt x="26004" y="10780"/>
                    <a:pt x="30040" y="12864"/>
                  </a:cubicBezTo>
                  <a:cubicBezTo>
                    <a:pt x="34243" y="15031"/>
                    <a:pt x="36755" y="20877"/>
                    <a:pt x="36434" y="27758"/>
                  </a:cubicBezTo>
                  <a:cubicBezTo>
                    <a:pt x="36398" y="28413"/>
                    <a:pt x="36338" y="29056"/>
                    <a:pt x="36255" y="29699"/>
                  </a:cubicBezTo>
                  <a:lnTo>
                    <a:pt x="36874" y="29699"/>
                  </a:lnTo>
                  <a:cubicBezTo>
                    <a:pt x="36957" y="29068"/>
                    <a:pt x="37017" y="28425"/>
                    <a:pt x="37041" y="27782"/>
                  </a:cubicBezTo>
                  <a:cubicBezTo>
                    <a:pt x="37065" y="27377"/>
                    <a:pt x="37077" y="26973"/>
                    <a:pt x="37077" y="26568"/>
                  </a:cubicBezTo>
                  <a:cubicBezTo>
                    <a:pt x="37077" y="19996"/>
                    <a:pt x="34493" y="14483"/>
                    <a:pt x="30326" y="12340"/>
                  </a:cubicBezTo>
                  <a:cubicBezTo>
                    <a:pt x="26492" y="10352"/>
                    <a:pt x="25349" y="7494"/>
                    <a:pt x="24337" y="4970"/>
                  </a:cubicBezTo>
                  <a:cubicBezTo>
                    <a:pt x="23283" y="2336"/>
                    <a:pt x="22346" y="1"/>
                    <a:pt x="1847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6"/>
            <p:cNvSpPr/>
            <p:nvPr/>
          </p:nvSpPr>
          <p:spPr>
            <a:xfrm>
              <a:off x="4119850" y="2257675"/>
              <a:ext cx="1027225" cy="832750"/>
            </a:xfrm>
            <a:custGeom>
              <a:avLst/>
              <a:gdLst/>
              <a:ahLst/>
              <a:cxnLst/>
              <a:rect l="l" t="t" r="r" b="b"/>
              <a:pathLst>
                <a:path w="41089" h="33310" extrusionOk="0">
                  <a:moveTo>
                    <a:pt x="41089" y="29785"/>
                  </a:moveTo>
                  <a:cubicBezTo>
                    <a:pt x="41089" y="29787"/>
                    <a:pt x="41089" y="29790"/>
                    <a:pt x="41089" y="29793"/>
                  </a:cubicBezTo>
                  <a:lnTo>
                    <a:pt x="41089" y="29793"/>
                  </a:lnTo>
                  <a:cubicBezTo>
                    <a:pt x="41089" y="29794"/>
                    <a:pt x="41089" y="29795"/>
                    <a:pt x="41089" y="29797"/>
                  </a:cubicBezTo>
                  <a:lnTo>
                    <a:pt x="41089" y="29785"/>
                  </a:lnTo>
                  <a:close/>
                  <a:moveTo>
                    <a:pt x="20774" y="1"/>
                  </a:moveTo>
                  <a:cubicBezTo>
                    <a:pt x="19947" y="1"/>
                    <a:pt x="18995" y="97"/>
                    <a:pt x="17896" y="305"/>
                  </a:cubicBezTo>
                  <a:cubicBezTo>
                    <a:pt x="5430" y="2674"/>
                    <a:pt x="0" y="11628"/>
                    <a:pt x="2608" y="25511"/>
                  </a:cubicBezTo>
                  <a:cubicBezTo>
                    <a:pt x="3156" y="28392"/>
                    <a:pt x="3560" y="30976"/>
                    <a:pt x="3918" y="33309"/>
                  </a:cubicBezTo>
                  <a:lnTo>
                    <a:pt x="4537" y="33309"/>
                  </a:lnTo>
                  <a:cubicBezTo>
                    <a:pt x="4180" y="30952"/>
                    <a:pt x="3763" y="28332"/>
                    <a:pt x="3215" y="25403"/>
                  </a:cubicBezTo>
                  <a:cubicBezTo>
                    <a:pt x="2798" y="23177"/>
                    <a:pt x="2596" y="21081"/>
                    <a:pt x="2596" y="19129"/>
                  </a:cubicBezTo>
                  <a:cubicBezTo>
                    <a:pt x="2596" y="9199"/>
                    <a:pt x="7918" y="2805"/>
                    <a:pt x="18015" y="888"/>
                  </a:cubicBezTo>
                  <a:cubicBezTo>
                    <a:pt x="19094" y="683"/>
                    <a:pt x="20016" y="588"/>
                    <a:pt x="20809" y="588"/>
                  </a:cubicBezTo>
                  <a:cubicBezTo>
                    <a:pt x="24667" y="588"/>
                    <a:pt x="25467" y="2853"/>
                    <a:pt x="26504" y="5806"/>
                  </a:cubicBezTo>
                  <a:cubicBezTo>
                    <a:pt x="27516" y="8651"/>
                    <a:pt x="28766" y="12187"/>
                    <a:pt x="33314" y="14497"/>
                  </a:cubicBezTo>
                  <a:cubicBezTo>
                    <a:pt x="37993" y="16867"/>
                    <a:pt x="40851" y="23594"/>
                    <a:pt x="40434" y="31249"/>
                  </a:cubicBezTo>
                  <a:cubicBezTo>
                    <a:pt x="40398" y="31940"/>
                    <a:pt x="40327" y="32630"/>
                    <a:pt x="40244" y="33297"/>
                  </a:cubicBezTo>
                  <a:lnTo>
                    <a:pt x="40863" y="33297"/>
                  </a:lnTo>
                  <a:cubicBezTo>
                    <a:pt x="40946" y="32630"/>
                    <a:pt x="41017" y="31964"/>
                    <a:pt x="41053" y="31273"/>
                  </a:cubicBezTo>
                  <a:cubicBezTo>
                    <a:pt x="41077" y="30776"/>
                    <a:pt x="41089" y="30290"/>
                    <a:pt x="41089" y="29793"/>
                  </a:cubicBezTo>
                  <a:lnTo>
                    <a:pt x="41089" y="29793"/>
                  </a:lnTo>
                  <a:cubicBezTo>
                    <a:pt x="41088" y="22532"/>
                    <a:pt x="38171" y="16283"/>
                    <a:pt x="33600" y="13973"/>
                  </a:cubicBezTo>
                  <a:cubicBezTo>
                    <a:pt x="29266" y="11771"/>
                    <a:pt x="28111" y="8497"/>
                    <a:pt x="27087" y="5603"/>
                  </a:cubicBezTo>
                  <a:cubicBezTo>
                    <a:pt x="26037" y="2634"/>
                    <a:pt x="25105" y="1"/>
                    <a:pt x="20774"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6"/>
            <p:cNvSpPr/>
            <p:nvPr/>
          </p:nvSpPr>
          <p:spPr>
            <a:xfrm>
              <a:off x="4065975" y="2167325"/>
              <a:ext cx="1127550" cy="923100"/>
            </a:xfrm>
            <a:custGeom>
              <a:avLst/>
              <a:gdLst/>
              <a:ahLst/>
              <a:cxnLst/>
              <a:rect l="l" t="t" r="r" b="b"/>
              <a:pathLst>
                <a:path w="45102" h="36924" extrusionOk="0">
                  <a:moveTo>
                    <a:pt x="23082" y="1"/>
                  </a:moveTo>
                  <a:cubicBezTo>
                    <a:pt x="22190" y="1"/>
                    <a:pt x="21164" y="103"/>
                    <a:pt x="19979" y="323"/>
                  </a:cubicBezTo>
                  <a:cubicBezTo>
                    <a:pt x="6073" y="2907"/>
                    <a:pt x="0" y="12873"/>
                    <a:pt x="2882" y="28386"/>
                  </a:cubicBezTo>
                  <a:cubicBezTo>
                    <a:pt x="3465" y="31530"/>
                    <a:pt x="3906" y="34363"/>
                    <a:pt x="4287" y="36923"/>
                  </a:cubicBezTo>
                  <a:lnTo>
                    <a:pt x="4906" y="36923"/>
                  </a:lnTo>
                  <a:cubicBezTo>
                    <a:pt x="4525" y="34339"/>
                    <a:pt x="4084" y="31470"/>
                    <a:pt x="3489" y="28279"/>
                  </a:cubicBezTo>
                  <a:cubicBezTo>
                    <a:pt x="3025" y="25803"/>
                    <a:pt x="2798" y="23481"/>
                    <a:pt x="2798" y="21302"/>
                  </a:cubicBezTo>
                  <a:cubicBezTo>
                    <a:pt x="2798" y="10158"/>
                    <a:pt x="8775" y="3014"/>
                    <a:pt x="20098" y="907"/>
                  </a:cubicBezTo>
                  <a:cubicBezTo>
                    <a:pt x="21264" y="691"/>
                    <a:pt x="22262" y="590"/>
                    <a:pt x="23120" y="590"/>
                  </a:cubicBezTo>
                  <a:cubicBezTo>
                    <a:pt x="27421" y="590"/>
                    <a:pt x="28224" y="3126"/>
                    <a:pt x="29266" y="6431"/>
                  </a:cubicBezTo>
                  <a:cubicBezTo>
                    <a:pt x="30278" y="9634"/>
                    <a:pt x="31528" y="13611"/>
                    <a:pt x="36588" y="16135"/>
                  </a:cubicBezTo>
                  <a:cubicBezTo>
                    <a:pt x="41791" y="18742"/>
                    <a:pt x="44935" y="26219"/>
                    <a:pt x="44435" y="34744"/>
                  </a:cubicBezTo>
                  <a:cubicBezTo>
                    <a:pt x="44387" y="35471"/>
                    <a:pt x="44315" y="36197"/>
                    <a:pt x="44220" y="36923"/>
                  </a:cubicBezTo>
                  <a:lnTo>
                    <a:pt x="44839" y="36923"/>
                  </a:lnTo>
                  <a:cubicBezTo>
                    <a:pt x="44935" y="36209"/>
                    <a:pt x="45006" y="35494"/>
                    <a:pt x="45042" y="34780"/>
                  </a:cubicBezTo>
                  <a:cubicBezTo>
                    <a:pt x="45077" y="34161"/>
                    <a:pt x="45101" y="33554"/>
                    <a:pt x="45101" y="32958"/>
                  </a:cubicBezTo>
                  <a:cubicBezTo>
                    <a:pt x="45101" y="24969"/>
                    <a:pt x="41910" y="18135"/>
                    <a:pt x="36874" y="15611"/>
                  </a:cubicBezTo>
                  <a:cubicBezTo>
                    <a:pt x="32040" y="13194"/>
                    <a:pt x="30873" y="9503"/>
                    <a:pt x="29849" y="6253"/>
                  </a:cubicBezTo>
                  <a:cubicBezTo>
                    <a:pt x="28796" y="2941"/>
                    <a:pt x="27869" y="1"/>
                    <a:pt x="2308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6"/>
            <p:cNvSpPr/>
            <p:nvPr/>
          </p:nvSpPr>
          <p:spPr>
            <a:xfrm>
              <a:off x="4012100" y="2076975"/>
              <a:ext cx="1227850" cy="1013150"/>
            </a:xfrm>
            <a:custGeom>
              <a:avLst/>
              <a:gdLst/>
              <a:ahLst/>
              <a:cxnLst/>
              <a:rect l="l" t="t" r="r" b="b"/>
              <a:pathLst>
                <a:path w="49114" h="40526" extrusionOk="0">
                  <a:moveTo>
                    <a:pt x="25391" y="0"/>
                  </a:moveTo>
                  <a:cubicBezTo>
                    <a:pt x="24434" y="0"/>
                    <a:pt x="23334" y="108"/>
                    <a:pt x="22063" y="342"/>
                  </a:cubicBezTo>
                  <a:cubicBezTo>
                    <a:pt x="6715" y="3128"/>
                    <a:pt x="0" y="14093"/>
                    <a:pt x="3156" y="31250"/>
                  </a:cubicBezTo>
                  <a:cubicBezTo>
                    <a:pt x="3775" y="34667"/>
                    <a:pt x="4251" y="37751"/>
                    <a:pt x="4656" y="40525"/>
                  </a:cubicBezTo>
                  <a:lnTo>
                    <a:pt x="5275" y="40525"/>
                  </a:lnTo>
                  <a:cubicBezTo>
                    <a:pt x="4870" y="37715"/>
                    <a:pt x="4394" y="34608"/>
                    <a:pt x="3751" y="31155"/>
                  </a:cubicBezTo>
                  <a:cubicBezTo>
                    <a:pt x="3251" y="28428"/>
                    <a:pt x="3013" y="25869"/>
                    <a:pt x="3013" y="23487"/>
                  </a:cubicBezTo>
                  <a:cubicBezTo>
                    <a:pt x="3013" y="11105"/>
                    <a:pt x="9633" y="3199"/>
                    <a:pt x="22182" y="925"/>
                  </a:cubicBezTo>
                  <a:cubicBezTo>
                    <a:pt x="23437" y="695"/>
                    <a:pt x="24512" y="588"/>
                    <a:pt x="25436" y="588"/>
                  </a:cubicBezTo>
                  <a:cubicBezTo>
                    <a:pt x="30166" y="588"/>
                    <a:pt x="30970" y="3402"/>
                    <a:pt x="32016" y="7057"/>
                  </a:cubicBezTo>
                  <a:cubicBezTo>
                    <a:pt x="33040" y="10617"/>
                    <a:pt x="34302" y="15034"/>
                    <a:pt x="39862" y="17784"/>
                  </a:cubicBezTo>
                  <a:cubicBezTo>
                    <a:pt x="45613" y="20630"/>
                    <a:pt x="49054" y="28845"/>
                    <a:pt x="48423" y="38239"/>
                  </a:cubicBezTo>
                  <a:cubicBezTo>
                    <a:pt x="48375" y="39013"/>
                    <a:pt x="48304" y="39775"/>
                    <a:pt x="48197" y="40525"/>
                  </a:cubicBezTo>
                  <a:lnTo>
                    <a:pt x="48816" y="40525"/>
                  </a:lnTo>
                  <a:cubicBezTo>
                    <a:pt x="48911" y="39787"/>
                    <a:pt x="48995" y="39037"/>
                    <a:pt x="49042" y="38275"/>
                  </a:cubicBezTo>
                  <a:cubicBezTo>
                    <a:pt x="49090" y="37537"/>
                    <a:pt x="49114" y="36799"/>
                    <a:pt x="49114" y="36072"/>
                  </a:cubicBezTo>
                  <a:cubicBezTo>
                    <a:pt x="49114" y="27381"/>
                    <a:pt x="45637" y="19975"/>
                    <a:pt x="40136" y="17249"/>
                  </a:cubicBezTo>
                  <a:cubicBezTo>
                    <a:pt x="34826" y="14617"/>
                    <a:pt x="33647" y="10522"/>
                    <a:pt x="32612" y="6902"/>
                  </a:cubicBezTo>
                  <a:cubicBezTo>
                    <a:pt x="31564" y="3247"/>
                    <a:pt x="30636" y="0"/>
                    <a:pt x="25391"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6"/>
            <p:cNvSpPr/>
            <p:nvPr/>
          </p:nvSpPr>
          <p:spPr>
            <a:xfrm>
              <a:off x="3965950" y="2021500"/>
              <a:ext cx="545925" cy="1068925"/>
            </a:xfrm>
            <a:custGeom>
              <a:avLst/>
              <a:gdLst/>
              <a:ahLst/>
              <a:cxnLst/>
              <a:rect l="l" t="t" r="r" b="b"/>
              <a:pathLst>
                <a:path w="21837" h="42757" extrusionOk="0">
                  <a:moveTo>
                    <a:pt x="19527" y="1"/>
                  </a:moveTo>
                  <a:cubicBezTo>
                    <a:pt x="5811" y="4192"/>
                    <a:pt x="1" y="15658"/>
                    <a:pt x="3108" y="32731"/>
                  </a:cubicBezTo>
                  <a:cubicBezTo>
                    <a:pt x="3787" y="36422"/>
                    <a:pt x="4287" y="39744"/>
                    <a:pt x="4728" y="42756"/>
                  </a:cubicBezTo>
                  <a:lnTo>
                    <a:pt x="5347" y="42756"/>
                  </a:lnTo>
                  <a:cubicBezTo>
                    <a:pt x="4906" y="39708"/>
                    <a:pt x="4394" y="36362"/>
                    <a:pt x="3716" y="32624"/>
                  </a:cubicBezTo>
                  <a:cubicBezTo>
                    <a:pt x="513" y="15050"/>
                    <a:pt x="6942" y="3549"/>
                    <a:pt x="2183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6"/>
            <p:cNvSpPr/>
            <p:nvPr/>
          </p:nvSpPr>
          <p:spPr>
            <a:xfrm>
              <a:off x="4743150" y="2021500"/>
              <a:ext cx="543525" cy="1068925"/>
            </a:xfrm>
            <a:custGeom>
              <a:avLst/>
              <a:gdLst/>
              <a:ahLst/>
              <a:cxnLst/>
              <a:rect l="l" t="t" r="r" b="b"/>
              <a:pathLst>
                <a:path w="21741" h="42757" extrusionOk="0">
                  <a:moveTo>
                    <a:pt x="0" y="1"/>
                  </a:moveTo>
                  <a:cubicBezTo>
                    <a:pt x="2048" y="1168"/>
                    <a:pt x="2667" y="3513"/>
                    <a:pt x="3393" y="6311"/>
                  </a:cubicBezTo>
                  <a:cubicBezTo>
                    <a:pt x="4405" y="10205"/>
                    <a:pt x="5679" y="15062"/>
                    <a:pt x="11728" y="18027"/>
                  </a:cubicBezTo>
                  <a:cubicBezTo>
                    <a:pt x="18002" y="21099"/>
                    <a:pt x="21741" y="30064"/>
                    <a:pt x="21027" y="40339"/>
                  </a:cubicBezTo>
                  <a:cubicBezTo>
                    <a:pt x="20967" y="41149"/>
                    <a:pt x="20884" y="41958"/>
                    <a:pt x="20777" y="42756"/>
                  </a:cubicBezTo>
                  <a:lnTo>
                    <a:pt x="21396" y="42756"/>
                  </a:lnTo>
                  <a:cubicBezTo>
                    <a:pt x="21503" y="41970"/>
                    <a:pt x="21586" y="41185"/>
                    <a:pt x="21646" y="40387"/>
                  </a:cubicBezTo>
                  <a:cubicBezTo>
                    <a:pt x="21693" y="39541"/>
                    <a:pt x="21729" y="38708"/>
                    <a:pt x="21729" y="37886"/>
                  </a:cubicBezTo>
                  <a:cubicBezTo>
                    <a:pt x="21729" y="28445"/>
                    <a:pt x="17979" y="20420"/>
                    <a:pt x="12014" y="17491"/>
                  </a:cubicBezTo>
                  <a:cubicBezTo>
                    <a:pt x="6203" y="14646"/>
                    <a:pt x="5025" y="10145"/>
                    <a:pt x="3989" y="6168"/>
                  </a:cubicBezTo>
                  <a:cubicBezTo>
                    <a:pt x="3346" y="3692"/>
                    <a:pt x="2739" y="1394"/>
                    <a:pt x="1036"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6"/>
            <p:cNvSpPr/>
            <p:nvPr/>
          </p:nvSpPr>
          <p:spPr>
            <a:xfrm>
              <a:off x="4815775" y="2021500"/>
              <a:ext cx="600975" cy="1068925"/>
            </a:xfrm>
            <a:custGeom>
              <a:avLst/>
              <a:gdLst/>
              <a:ahLst/>
              <a:cxnLst/>
              <a:rect l="l" t="t" r="r" b="b"/>
              <a:pathLst>
                <a:path w="24039" h="42757" extrusionOk="0">
                  <a:moveTo>
                    <a:pt x="0" y="1"/>
                  </a:moveTo>
                  <a:cubicBezTo>
                    <a:pt x="536" y="1084"/>
                    <a:pt x="929" y="2323"/>
                    <a:pt x="1334" y="3632"/>
                  </a:cubicBezTo>
                  <a:cubicBezTo>
                    <a:pt x="2584" y="7609"/>
                    <a:pt x="4001" y="12110"/>
                    <a:pt x="10335" y="14800"/>
                  </a:cubicBezTo>
                  <a:cubicBezTo>
                    <a:pt x="17907" y="18015"/>
                    <a:pt x="24039" y="29969"/>
                    <a:pt x="21777" y="42756"/>
                  </a:cubicBezTo>
                  <a:lnTo>
                    <a:pt x="22396" y="42756"/>
                  </a:lnTo>
                  <a:cubicBezTo>
                    <a:pt x="22705" y="40934"/>
                    <a:pt x="22860" y="39125"/>
                    <a:pt x="22860" y="37363"/>
                  </a:cubicBezTo>
                  <a:cubicBezTo>
                    <a:pt x="22860" y="26492"/>
                    <a:pt x="17264" y="17098"/>
                    <a:pt x="10585" y="14253"/>
                  </a:cubicBezTo>
                  <a:cubicBezTo>
                    <a:pt x="4501" y="11669"/>
                    <a:pt x="3132" y="7311"/>
                    <a:pt x="1929" y="3454"/>
                  </a:cubicBezTo>
                  <a:cubicBezTo>
                    <a:pt x="1548" y="2239"/>
                    <a:pt x="1179" y="1061"/>
                    <a:pt x="67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6"/>
            <p:cNvSpPr/>
            <p:nvPr/>
          </p:nvSpPr>
          <p:spPr>
            <a:xfrm>
              <a:off x="3927275" y="2021500"/>
              <a:ext cx="316425" cy="1068925"/>
            </a:xfrm>
            <a:custGeom>
              <a:avLst/>
              <a:gdLst/>
              <a:ahLst/>
              <a:cxnLst/>
              <a:rect l="l" t="t" r="r" b="b"/>
              <a:pathLst>
                <a:path w="12657" h="42757" extrusionOk="0">
                  <a:moveTo>
                    <a:pt x="11561" y="1"/>
                  </a:moveTo>
                  <a:cubicBezTo>
                    <a:pt x="9513" y="1418"/>
                    <a:pt x="7715" y="3120"/>
                    <a:pt x="6227" y="5109"/>
                  </a:cubicBezTo>
                  <a:cubicBezTo>
                    <a:pt x="1369" y="11586"/>
                    <a:pt x="0" y="20420"/>
                    <a:pt x="2274" y="30671"/>
                  </a:cubicBezTo>
                  <a:cubicBezTo>
                    <a:pt x="3250" y="35136"/>
                    <a:pt x="3953" y="39125"/>
                    <a:pt x="4524" y="42756"/>
                  </a:cubicBezTo>
                  <a:lnTo>
                    <a:pt x="5155" y="42756"/>
                  </a:lnTo>
                  <a:cubicBezTo>
                    <a:pt x="4572" y="39101"/>
                    <a:pt x="3870" y="35065"/>
                    <a:pt x="2869" y="30540"/>
                  </a:cubicBezTo>
                  <a:cubicBezTo>
                    <a:pt x="643" y="20468"/>
                    <a:pt x="1977" y="11800"/>
                    <a:pt x="6715" y="5466"/>
                  </a:cubicBezTo>
                  <a:cubicBezTo>
                    <a:pt x="8346" y="3287"/>
                    <a:pt x="10347" y="1465"/>
                    <a:pt x="12656"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6"/>
            <p:cNvSpPr/>
            <p:nvPr/>
          </p:nvSpPr>
          <p:spPr>
            <a:xfrm>
              <a:off x="4862200" y="2021500"/>
              <a:ext cx="667075" cy="1068925"/>
            </a:xfrm>
            <a:custGeom>
              <a:avLst/>
              <a:gdLst/>
              <a:ahLst/>
              <a:cxnLst/>
              <a:rect l="l" t="t" r="r" b="b"/>
              <a:pathLst>
                <a:path w="26683" h="42757" extrusionOk="0">
                  <a:moveTo>
                    <a:pt x="1" y="1"/>
                  </a:moveTo>
                  <a:cubicBezTo>
                    <a:pt x="120" y="310"/>
                    <a:pt x="239" y="620"/>
                    <a:pt x="358" y="941"/>
                  </a:cubicBezTo>
                  <a:cubicBezTo>
                    <a:pt x="1775" y="4787"/>
                    <a:pt x="3382" y="9157"/>
                    <a:pt x="9990" y="11609"/>
                  </a:cubicBezTo>
                  <a:cubicBezTo>
                    <a:pt x="19182" y="15027"/>
                    <a:pt x="26683" y="28957"/>
                    <a:pt x="23801" y="42756"/>
                  </a:cubicBezTo>
                  <a:lnTo>
                    <a:pt x="24420" y="42756"/>
                  </a:lnTo>
                  <a:cubicBezTo>
                    <a:pt x="24837" y="40720"/>
                    <a:pt x="25039" y="38684"/>
                    <a:pt x="25039" y="36684"/>
                  </a:cubicBezTo>
                  <a:cubicBezTo>
                    <a:pt x="25039" y="24837"/>
                    <a:pt x="18253" y="14038"/>
                    <a:pt x="10204" y="11050"/>
                  </a:cubicBezTo>
                  <a:cubicBezTo>
                    <a:pt x="3870" y="8692"/>
                    <a:pt x="2370" y="4656"/>
                    <a:pt x="929" y="739"/>
                  </a:cubicBezTo>
                  <a:cubicBezTo>
                    <a:pt x="846" y="489"/>
                    <a:pt x="751" y="251"/>
                    <a:pt x="655"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6"/>
            <p:cNvSpPr/>
            <p:nvPr/>
          </p:nvSpPr>
          <p:spPr>
            <a:xfrm>
              <a:off x="3857900" y="2021500"/>
              <a:ext cx="227750" cy="1068925"/>
            </a:xfrm>
            <a:custGeom>
              <a:avLst/>
              <a:gdLst/>
              <a:ahLst/>
              <a:cxnLst/>
              <a:rect l="l" t="t" r="r" b="b"/>
              <a:pathLst>
                <a:path w="9110" h="42757" extrusionOk="0">
                  <a:moveTo>
                    <a:pt x="8276" y="1"/>
                  </a:moveTo>
                  <a:cubicBezTo>
                    <a:pt x="7811" y="501"/>
                    <a:pt x="7359" y="1025"/>
                    <a:pt x="6930" y="1572"/>
                  </a:cubicBezTo>
                  <a:cubicBezTo>
                    <a:pt x="1561" y="8514"/>
                    <a:pt x="1" y="18372"/>
                    <a:pt x="2656" y="28635"/>
                  </a:cubicBezTo>
                  <a:cubicBezTo>
                    <a:pt x="4001" y="33838"/>
                    <a:pt x="4894" y="38506"/>
                    <a:pt x="5609" y="42756"/>
                  </a:cubicBezTo>
                  <a:lnTo>
                    <a:pt x="6228" y="42756"/>
                  </a:lnTo>
                  <a:cubicBezTo>
                    <a:pt x="5514" y="38470"/>
                    <a:pt x="4621" y="33755"/>
                    <a:pt x="3251" y="28492"/>
                  </a:cubicBezTo>
                  <a:cubicBezTo>
                    <a:pt x="2418" y="25254"/>
                    <a:pt x="2001" y="22063"/>
                    <a:pt x="2001" y="18979"/>
                  </a:cubicBezTo>
                  <a:cubicBezTo>
                    <a:pt x="2001" y="12491"/>
                    <a:pt x="3847" y="6549"/>
                    <a:pt x="7419" y="1930"/>
                  </a:cubicBezTo>
                  <a:cubicBezTo>
                    <a:pt x="7954" y="1251"/>
                    <a:pt x="8514" y="608"/>
                    <a:pt x="910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6"/>
            <p:cNvSpPr/>
            <p:nvPr/>
          </p:nvSpPr>
          <p:spPr>
            <a:xfrm>
              <a:off x="3847500" y="2523350"/>
              <a:ext cx="124150" cy="567075"/>
            </a:xfrm>
            <a:custGeom>
              <a:avLst/>
              <a:gdLst/>
              <a:ahLst/>
              <a:cxnLst/>
              <a:rect l="l" t="t" r="r" b="b"/>
              <a:pathLst>
                <a:path w="4966" h="22683" extrusionOk="0">
                  <a:moveTo>
                    <a:pt x="0" y="1"/>
                  </a:moveTo>
                  <a:lnTo>
                    <a:pt x="0" y="3846"/>
                  </a:lnTo>
                  <a:cubicBezTo>
                    <a:pt x="203" y="4763"/>
                    <a:pt x="417" y="5668"/>
                    <a:pt x="691" y="6585"/>
                  </a:cubicBezTo>
                  <a:cubicBezTo>
                    <a:pt x="2441" y="12455"/>
                    <a:pt x="3501" y="17801"/>
                    <a:pt x="4334" y="22682"/>
                  </a:cubicBezTo>
                  <a:lnTo>
                    <a:pt x="4965" y="22682"/>
                  </a:lnTo>
                  <a:cubicBezTo>
                    <a:pt x="4120" y="17753"/>
                    <a:pt x="3048" y="12359"/>
                    <a:pt x="1286" y="6418"/>
                  </a:cubicBezTo>
                  <a:cubicBezTo>
                    <a:pt x="643" y="4275"/>
                    <a:pt x="226" y="2132"/>
                    <a:pt x="0"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6"/>
            <p:cNvSpPr/>
            <p:nvPr/>
          </p:nvSpPr>
          <p:spPr>
            <a:xfrm>
              <a:off x="4912200" y="2021500"/>
              <a:ext cx="620950" cy="653675"/>
            </a:xfrm>
            <a:custGeom>
              <a:avLst/>
              <a:gdLst/>
              <a:ahLst/>
              <a:cxnLst/>
              <a:rect l="l" t="t" r="r" b="b"/>
              <a:pathLst>
                <a:path w="24838" h="26147" extrusionOk="0">
                  <a:moveTo>
                    <a:pt x="1" y="1"/>
                  </a:moveTo>
                  <a:cubicBezTo>
                    <a:pt x="1525" y="3335"/>
                    <a:pt x="3644" y="6561"/>
                    <a:pt x="9490" y="8466"/>
                  </a:cubicBezTo>
                  <a:cubicBezTo>
                    <a:pt x="16146" y="10633"/>
                    <a:pt x="22099" y="17622"/>
                    <a:pt x="24837" y="26147"/>
                  </a:cubicBezTo>
                  <a:lnTo>
                    <a:pt x="24837" y="24325"/>
                  </a:lnTo>
                  <a:cubicBezTo>
                    <a:pt x="21825" y="16372"/>
                    <a:pt x="16074" y="9978"/>
                    <a:pt x="9693" y="7895"/>
                  </a:cubicBezTo>
                  <a:cubicBezTo>
                    <a:pt x="4228" y="6121"/>
                    <a:pt x="2144" y="3132"/>
                    <a:pt x="680"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6"/>
            <p:cNvSpPr/>
            <p:nvPr/>
          </p:nvSpPr>
          <p:spPr>
            <a:xfrm>
              <a:off x="3847500" y="2021500"/>
              <a:ext cx="115800" cy="322100"/>
            </a:xfrm>
            <a:custGeom>
              <a:avLst/>
              <a:gdLst/>
              <a:ahLst/>
              <a:cxnLst/>
              <a:rect l="l" t="t" r="r" b="b"/>
              <a:pathLst>
                <a:path w="4632" h="12884" extrusionOk="0">
                  <a:moveTo>
                    <a:pt x="3917" y="1"/>
                  </a:moveTo>
                  <a:cubicBezTo>
                    <a:pt x="2084" y="2775"/>
                    <a:pt x="774" y="5894"/>
                    <a:pt x="0" y="9216"/>
                  </a:cubicBezTo>
                  <a:lnTo>
                    <a:pt x="0" y="12883"/>
                  </a:lnTo>
                  <a:cubicBezTo>
                    <a:pt x="524" y="8169"/>
                    <a:pt x="2084" y="3739"/>
                    <a:pt x="4632"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6"/>
            <p:cNvSpPr/>
            <p:nvPr/>
          </p:nvSpPr>
          <p:spPr>
            <a:xfrm>
              <a:off x="4978300" y="2021500"/>
              <a:ext cx="554850" cy="421525"/>
            </a:xfrm>
            <a:custGeom>
              <a:avLst/>
              <a:gdLst/>
              <a:ahLst/>
              <a:cxnLst/>
              <a:rect l="l" t="t" r="r" b="b"/>
              <a:pathLst>
                <a:path w="22194" h="16861" extrusionOk="0">
                  <a:moveTo>
                    <a:pt x="0" y="1"/>
                  </a:moveTo>
                  <a:cubicBezTo>
                    <a:pt x="1631" y="2180"/>
                    <a:pt x="4036" y="4120"/>
                    <a:pt x="8358" y="5359"/>
                  </a:cubicBezTo>
                  <a:cubicBezTo>
                    <a:pt x="13371" y="6787"/>
                    <a:pt x="18479" y="11086"/>
                    <a:pt x="22193" y="16860"/>
                  </a:cubicBezTo>
                  <a:lnTo>
                    <a:pt x="22193" y="15765"/>
                  </a:lnTo>
                  <a:cubicBezTo>
                    <a:pt x="18455" y="10264"/>
                    <a:pt x="13454" y="6192"/>
                    <a:pt x="8537" y="4787"/>
                  </a:cubicBezTo>
                  <a:cubicBezTo>
                    <a:pt x="4632" y="3668"/>
                    <a:pt x="2346" y="1953"/>
                    <a:pt x="786"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6"/>
            <p:cNvSpPr/>
            <p:nvPr/>
          </p:nvSpPr>
          <p:spPr>
            <a:xfrm>
              <a:off x="3847500" y="2722775"/>
              <a:ext cx="81875" cy="367650"/>
            </a:xfrm>
            <a:custGeom>
              <a:avLst/>
              <a:gdLst/>
              <a:ahLst/>
              <a:cxnLst/>
              <a:rect l="l" t="t" r="r" b="b"/>
              <a:pathLst>
                <a:path w="3275" h="14706" extrusionOk="0">
                  <a:moveTo>
                    <a:pt x="0" y="1"/>
                  </a:moveTo>
                  <a:lnTo>
                    <a:pt x="0" y="2275"/>
                  </a:lnTo>
                  <a:cubicBezTo>
                    <a:pt x="1179" y="6645"/>
                    <a:pt x="2000" y="10800"/>
                    <a:pt x="2655" y="14705"/>
                  </a:cubicBezTo>
                  <a:lnTo>
                    <a:pt x="3274" y="14705"/>
                  </a:lnTo>
                  <a:cubicBezTo>
                    <a:pt x="2512" y="10121"/>
                    <a:pt x="1536" y="5228"/>
                    <a:pt x="0"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6"/>
            <p:cNvSpPr/>
            <p:nvPr/>
          </p:nvSpPr>
          <p:spPr>
            <a:xfrm>
              <a:off x="5086050" y="2021500"/>
              <a:ext cx="447100" cy="261075"/>
            </a:xfrm>
            <a:custGeom>
              <a:avLst/>
              <a:gdLst/>
              <a:ahLst/>
              <a:cxnLst/>
              <a:rect l="l" t="t" r="r" b="b"/>
              <a:pathLst>
                <a:path w="17884" h="10443" extrusionOk="0">
                  <a:moveTo>
                    <a:pt x="0" y="1"/>
                  </a:moveTo>
                  <a:cubicBezTo>
                    <a:pt x="1441" y="906"/>
                    <a:pt x="3239" y="1680"/>
                    <a:pt x="5560" y="2275"/>
                  </a:cubicBezTo>
                  <a:cubicBezTo>
                    <a:pt x="9835" y="3347"/>
                    <a:pt x="14180" y="6287"/>
                    <a:pt x="17883" y="10443"/>
                  </a:cubicBezTo>
                  <a:lnTo>
                    <a:pt x="17883" y="9526"/>
                  </a:lnTo>
                  <a:cubicBezTo>
                    <a:pt x="14204" y="5561"/>
                    <a:pt x="9930" y="2751"/>
                    <a:pt x="5715" y="1692"/>
                  </a:cubicBezTo>
                  <a:cubicBezTo>
                    <a:pt x="3893" y="1239"/>
                    <a:pt x="2417" y="656"/>
                    <a:pt x="1179"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6"/>
            <p:cNvSpPr/>
            <p:nvPr/>
          </p:nvSpPr>
          <p:spPr>
            <a:xfrm>
              <a:off x="3847500" y="2883225"/>
              <a:ext cx="39300" cy="207200"/>
            </a:xfrm>
            <a:custGeom>
              <a:avLst/>
              <a:gdLst/>
              <a:ahLst/>
              <a:cxnLst/>
              <a:rect l="l" t="t" r="r" b="b"/>
              <a:pathLst>
                <a:path w="1572" h="8288" extrusionOk="0">
                  <a:moveTo>
                    <a:pt x="0" y="0"/>
                  </a:moveTo>
                  <a:lnTo>
                    <a:pt x="0" y="2953"/>
                  </a:lnTo>
                  <a:cubicBezTo>
                    <a:pt x="357" y="4763"/>
                    <a:pt x="667" y="6537"/>
                    <a:pt x="953" y="8287"/>
                  </a:cubicBezTo>
                  <a:lnTo>
                    <a:pt x="1572" y="8287"/>
                  </a:lnTo>
                  <a:cubicBezTo>
                    <a:pt x="1143" y="5608"/>
                    <a:pt x="643" y="2846"/>
                    <a:pt x="0" y="0"/>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6"/>
            <p:cNvSpPr/>
            <p:nvPr/>
          </p:nvSpPr>
          <p:spPr>
            <a:xfrm>
              <a:off x="5328625" y="2021500"/>
              <a:ext cx="204525" cy="127425"/>
            </a:xfrm>
            <a:custGeom>
              <a:avLst/>
              <a:gdLst/>
              <a:ahLst/>
              <a:cxnLst/>
              <a:rect l="l" t="t" r="r" b="b"/>
              <a:pathLst>
                <a:path w="8181" h="5097" extrusionOk="0">
                  <a:moveTo>
                    <a:pt x="1" y="1"/>
                  </a:moveTo>
                  <a:cubicBezTo>
                    <a:pt x="2775" y="1061"/>
                    <a:pt x="5561" y="2823"/>
                    <a:pt x="8180" y="5097"/>
                  </a:cubicBezTo>
                  <a:lnTo>
                    <a:pt x="8180" y="4311"/>
                  </a:lnTo>
                  <a:cubicBezTo>
                    <a:pt x="6037" y="2513"/>
                    <a:pt x="3799" y="1037"/>
                    <a:pt x="1537" y="1"/>
                  </a:cubicBezTo>
                  <a:close/>
                </a:path>
              </a:pathLst>
            </a:custGeom>
            <a:solidFill>
              <a:srgbClr val="DADA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4" name="Google Shape;984;p36"/>
          <p:cNvSpPr/>
          <p:nvPr/>
        </p:nvSpPr>
        <p:spPr>
          <a:xfrm>
            <a:off x="8592350" y="1932900"/>
            <a:ext cx="1277700" cy="1277700"/>
          </a:xfrm>
          <a:prstGeom prst="ellipse">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5"/>
        <p:cNvGrpSpPr/>
        <p:nvPr/>
      </p:nvGrpSpPr>
      <p:grpSpPr>
        <a:xfrm>
          <a:off x="0" y="0"/>
          <a:ext cx="0" cy="0"/>
          <a:chOff x="0" y="0"/>
          <a:chExt cx="0" cy="0"/>
        </a:xfrm>
      </p:grpSpPr>
      <p:sp>
        <p:nvSpPr>
          <p:cNvPr id="1146" name="Google Shape;1146;p49"/>
          <p:cNvSpPr txBox="1">
            <a:spLocks noGrp="1"/>
          </p:cNvSpPr>
          <p:nvPr>
            <p:ph type="title"/>
          </p:nvPr>
        </p:nvSpPr>
        <p:spPr>
          <a:xfrm>
            <a:off x="720000" y="128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POTENTIAL STAKEHOLDERS</a:t>
            </a:r>
            <a:endParaRPr dirty="0"/>
          </a:p>
        </p:txBody>
      </p:sp>
      <p:sp>
        <p:nvSpPr>
          <p:cNvPr id="1149" name="Google Shape;1149;p49"/>
          <p:cNvSpPr txBox="1"/>
          <p:nvPr/>
        </p:nvSpPr>
        <p:spPr>
          <a:xfrm flipH="1">
            <a:off x="454050" y="1017724"/>
            <a:ext cx="4247549" cy="3997551"/>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Pricing Analysts</a:t>
            </a:r>
            <a:r>
              <a:rPr lang="en-US" sz="1200" dirty="0"/>
              <a:t>: Develop pricing strategies to maximize revenue while staying competitive.</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Supply Chain Managers</a:t>
            </a:r>
            <a:r>
              <a:rPr lang="en-US" sz="1200" dirty="0"/>
              <a:t>: Align inventory, production, and logistics with forecasted demand to minimize waste and stockouts.</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Sales Teams</a:t>
            </a:r>
            <a:r>
              <a:rPr lang="en-US" sz="1200" dirty="0"/>
              <a:t>: Execute pricing strategies to drive sales and revenue.</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Marketing Teams</a:t>
            </a:r>
            <a:r>
              <a:rPr lang="en-US" sz="1200" dirty="0"/>
              <a:t>: Use demand forecasts to design targeted campaigns and optimize discounts.</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Retailers/Distributors</a:t>
            </a:r>
            <a:r>
              <a:rPr lang="en-US" sz="1200" dirty="0"/>
              <a:t>: Ensure supply and pricing meet consumer expectations to maximize margins.</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Suppliers</a:t>
            </a:r>
            <a:r>
              <a:rPr lang="en-US" sz="1200" dirty="0"/>
              <a:t>: Align production schedules with demand forecasts.</a:t>
            </a:r>
          </a:p>
          <a:p>
            <a:pPr marL="0" marR="0" lvl="0" indent="0" algn="l" defTabSz="914400" rtl="0" eaLnBrk="1" fontAlgn="auto" latinLnBrk="0" hangingPunct="1">
              <a:lnSpc>
                <a:spcPct val="100000"/>
              </a:lnSpc>
              <a:spcBef>
                <a:spcPts val="0"/>
              </a:spcBef>
              <a:spcAft>
                <a:spcPts val="0"/>
              </a:spcAft>
              <a:buClr>
                <a:srgbClr val="363636"/>
              </a:buClr>
              <a:buSzPts val="2400"/>
              <a:buFont typeface="Raleway"/>
              <a:buNone/>
              <a:tabLst/>
              <a:defRPr/>
            </a:pPr>
            <a:r>
              <a:rPr lang="en-US" sz="1200" b="1" dirty="0"/>
              <a:t>Regulatory Bodies</a:t>
            </a:r>
            <a:r>
              <a:rPr lang="en-US" sz="1200" dirty="0"/>
              <a:t>: Ensure compliance with laws and promote fair trade practices.</a:t>
            </a:r>
            <a:endParaRPr kumimoji="0" lang="en-IN" sz="1050" b="1" i="0" u="none" strike="noStrike" kern="0" cap="none" spc="0" normalizeH="0" baseline="0" noProof="0" dirty="0">
              <a:ln>
                <a:noFill/>
              </a:ln>
              <a:solidFill>
                <a:srgbClr val="363636"/>
              </a:solidFill>
              <a:effectLst/>
              <a:uLnTx/>
              <a:uFillTx/>
              <a:latin typeface="Prata"/>
              <a:sym typeface="Prata"/>
            </a:endParaRPr>
          </a:p>
        </p:txBody>
      </p:sp>
      <p:pic>
        <p:nvPicPr>
          <p:cNvPr id="4" name="Picture 3" descr="A diagram of a company's potential&#10;&#10;Description automatically generated">
            <a:extLst>
              <a:ext uri="{FF2B5EF4-FFF2-40B4-BE49-F238E27FC236}">
                <a16:creationId xmlns:a16="http://schemas.microsoft.com/office/drawing/2014/main" id="{347643CD-891A-DCE5-3110-4DF9DBA718B3}"/>
              </a:ext>
            </a:extLst>
          </p:cNvPr>
          <p:cNvPicPr>
            <a:picLocks noChangeAspect="1"/>
          </p:cNvPicPr>
          <p:nvPr/>
        </p:nvPicPr>
        <p:blipFill>
          <a:blip r:embed="rId3"/>
          <a:stretch>
            <a:fillRect/>
          </a:stretch>
        </p:blipFill>
        <p:spPr>
          <a:xfrm>
            <a:off x="4701600" y="1017724"/>
            <a:ext cx="4308071" cy="35038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a:extLst>
              <a:ext uri="{FF2B5EF4-FFF2-40B4-BE49-F238E27FC236}">
                <a16:creationId xmlns:a16="http://schemas.microsoft.com/office/drawing/2014/main" id="{5587D7EB-CE04-B349-8133-2FEB67A128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9" name="TextBox 8">
            <a:extLst>
              <a:ext uri="{FF2B5EF4-FFF2-40B4-BE49-F238E27FC236}">
                <a16:creationId xmlns:a16="http://schemas.microsoft.com/office/drawing/2014/main" id="{6C22C3E3-E36A-FA3B-9E0E-659785FCF024}"/>
              </a:ext>
            </a:extLst>
          </p:cNvPr>
          <p:cNvSpPr txBox="1"/>
          <p:nvPr/>
        </p:nvSpPr>
        <p:spPr>
          <a:xfrm>
            <a:off x="3225600" y="2310140"/>
            <a:ext cx="5666400" cy="523220"/>
          </a:xfrm>
          <a:prstGeom prst="rect">
            <a:avLst/>
          </a:prstGeom>
          <a:noFill/>
        </p:spPr>
        <p:txBody>
          <a:bodyPr wrap="square" rtlCol="0">
            <a:spAutoFit/>
          </a:bodyPr>
          <a:lstStyle/>
          <a:p>
            <a:pPr algn="ctr"/>
            <a:r>
              <a:rPr lang="en-IN" sz="2800" b="1" dirty="0">
                <a:latin typeface="Roboto" panose="02000000000000000000" pitchFamily="2" charset="0"/>
                <a:ea typeface="Roboto" panose="02000000000000000000" pitchFamily="2" charset="0"/>
                <a:cs typeface="Roboto" panose="02000000000000000000" pitchFamily="2" charset="0"/>
              </a:rPr>
              <a:t>DATA UNDERSTANDING</a:t>
            </a:r>
          </a:p>
        </p:txBody>
      </p:sp>
      <p:pic>
        <p:nvPicPr>
          <p:cNvPr id="3" name="Picture 2" descr="A screenshot of a computer&#10;&#10;Description automatically generated">
            <a:extLst>
              <a:ext uri="{FF2B5EF4-FFF2-40B4-BE49-F238E27FC236}">
                <a16:creationId xmlns:a16="http://schemas.microsoft.com/office/drawing/2014/main" id="{9BA2D3E6-0A0D-CF2F-5CCA-FC93F505D9EB}"/>
              </a:ext>
            </a:extLst>
          </p:cNvPr>
          <p:cNvPicPr>
            <a:picLocks noChangeAspect="1"/>
          </p:cNvPicPr>
          <p:nvPr/>
        </p:nvPicPr>
        <p:blipFill>
          <a:blip r:embed="rId2"/>
          <a:stretch>
            <a:fillRect/>
          </a:stretch>
        </p:blipFill>
        <p:spPr>
          <a:xfrm>
            <a:off x="732366" y="361951"/>
            <a:ext cx="2315634" cy="4436532"/>
          </a:xfrm>
          <a:prstGeom prst="rect">
            <a:avLst/>
          </a:prstGeom>
        </p:spPr>
      </p:pic>
    </p:spTree>
    <p:extLst>
      <p:ext uri="{BB962C8B-B14F-4D97-AF65-F5344CB8AC3E}">
        <p14:creationId xmlns:p14="http://schemas.microsoft.com/office/powerpoint/2010/main" val="9524279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08"/>
        <p:cNvGrpSpPr/>
        <p:nvPr/>
      </p:nvGrpSpPr>
      <p:grpSpPr>
        <a:xfrm>
          <a:off x="0" y="0"/>
          <a:ext cx="0" cy="0"/>
          <a:chOff x="0" y="0"/>
          <a:chExt cx="0" cy="0"/>
        </a:xfrm>
      </p:grpSpPr>
      <p:sp>
        <p:nvSpPr>
          <p:cNvPr id="1209" name="Google Shape;1209;p52"/>
          <p:cNvSpPr txBox="1">
            <a:spLocks noGrp="1"/>
          </p:cNvSpPr>
          <p:nvPr>
            <p:ph type="title"/>
          </p:nvPr>
        </p:nvSpPr>
        <p:spPr>
          <a:xfrm>
            <a:off x="372533" y="114825"/>
            <a:ext cx="834813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Roboto" panose="02000000000000000000" pitchFamily="2" charset="0"/>
                <a:ea typeface="Roboto" panose="02000000000000000000" pitchFamily="2" charset="0"/>
                <a:cs typeface="Roboto" panose="02000000000000000000" pitchFamily="2" charset="0"/>
              </a:rPr>
              <a:t>DATA COLLECTION: </a:t>
            </a:r>
            <a:r>
              <a:rPr lang="en-US" b="0" i="1" dirty="0">
                <a:latin typeface="Roboto" panose="02000000000000000000" pitchFamily="2" charset="0"/>
                <a:ea typeface="Roboto" panose="02000000000000000000" pitchFamily="2" charset="0"/>
                <a:cs typeface="Roboto" panose="02000000000000000000" pitchFamily="2" charset="0"/>
              </a:rPr>
              <a:t>From Source to Strategy</a:t>
            </a:r>
            <a:endParaRPr b="0" i="1" dirty="0">
              <a:latin typeface="Roboto" panose="02000000000000000000" pitchFamily="2" charset="0"/>
              <a:ea typeface="Roboto" panose="02000000000000000000" pitchFamily="2" charset="0"/>
              <a:cs typeface="Roboto" panose="02000000000000000000" pitchFamily="2" charset="0"/>
            </a:endParaRPr>
          </a:p>
        </p:txBody>
      </p:sp>
      <p:sp>
        <p:nvSpPr>
          <p:cNvPr id="1210" name="Google Shape;1210;p52"/>
          <p:cNvSpPr txBox="1">
            <a:spLocks noGrp="1"/>
          </p:cNvSpPr>
          <p:nvPr>
            <p:ph type="subTitle" idx="1"/>
          </p:nvPr>
        </p:nvSpPr>
        <p:spPr>
          <a:xfrm>
            <a:off x="4659499" y="1203599"/>
            <a:ext cx="3939499" cy="3605468"/>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i="1" dirty="0" err="1">
                <a:latin typeface="+mn-lt"/>
              </a:rPr>
              <a:t>DataSet</a:t>
            </a:r>
            <a:r>
              <a:rPr lang="en-US" dirty="0">
                <a:latin typeface="+mn-lt"/>
              </a:rPr>
              <a:t> : Bureau of Labor Statistics. (2024). Labor</a:t>
            </a:r>
            <a:r>
              <a:rPr lang="en-US" i="1" dirty="0">
                <a:latin typeface="+mn-lt"/>
              </a:rPr>
              <a:t> </a:t>
            </a:r>
            <a:r>
              <a:rPr lang="en-US" dirty="0">
                <a:latin typeface="+mn-lt"/>
              </a:rPr>
              <a:t>Force</a:t>
            </a:r>
            <a:r>
              <a:rPr lang="en-US" i="1" dirty="0">
                <a:latin typeface="+mn-lt"/>
              </a:rPr>
              <a:t> </a:t>
            </a:r>
            <a:r>
              <a:rPr lang="en-US" dirty="0">
                <a:latin typeface="+mn-lt"/>
              </a:rPr>
              <a:t>Statistics. Retrieved from </a:t>
            </a:r>
            <a:r>
              <a:rPr lang="en-US" dirty="0">
                <a:solidFill>
                  <a:srgbClr val="00B0F0"/>
                </a:solidFill>
                <a:latin typeface="+mn-lt"/>
                <a:hlinkClick r:id="rId3">
                  <a:extLst>
                    <a:ext uri="{A12FA001-AC4F-418D-AE19-62706E023703}">
                      <ahyp:hlinkClr xmlns:ahyp="http://schemas.microsoft.com/office/drawing/2018/hyperlinkcolor" val="tx"/>
                    </a:ext>
                  </a:extLst>
                </a:hlinkClick>
              </a:rPr>
              <a:t>https://www.bls.gov</a:t>
            </a:r>
            <a:r>
              <a:rPr lang="en-US" dirty="0">
                <a:solidFill>
                  <a:schemeClr val="tx1"/>
                </a:solidFill>
                <a:latin typeface="+mn-lt"/>
              </a:rPr>
              <a:t>.</a:t>
            </a:r>
          </a:p>
          <a:p>
            <a:pPr marL="285750" indent="-285750">
              <a:buFont typeface="Wingdings" panose="05000000000000000000" pitchFamily="2" charset="2"/>
              <a:buChar char="§"/>
            </a:pPr>
            <a:r>
              <a:rPr lang="en-US" dirty="0">
                <a:solidFill>
                  <a:schemeClr val="tx1"/>
                </a:solidFill>
                <a:latin typeface="+mn-lt"/>
              </a:rPr>
              <a:t>Captures essential economic indicators like labor force, employment, and unemployment rates.</a:t>
            </a:r>
          </a:p>
          <a:p>
            <a:pPr marL="285750" indent="-285750">
              <a:buFont typeface="Wingdings" panose="05000000000000000000" pitchFamily="2" charset="2"/>
              <a:buChar char="§"/>
            </a:pPr>
            <a:r>
              <a:rPr lang="en-US" dirty="0">
                <a:solidFill>
                  <a:schemeClr val="tx1"/>
                </a:solidFill>
                <a:latin typeface="+mn-lt"/>
              </a:rPr>
              <a:t>CSV files were downloaded separately for each region and each year, ensuring detailed and region-specific economic data for our analysis.</a:t>
            </a:r>
          </a:p>
          <a:p>
            <a:pPr marL="285750" indent="-285750">
              <a:buFont typeface="Wingdings" panose="05000000000000000000" pitchFamily="2" charset="2"/>
              <a:buChar char="§"/>
            </a:pPr>
            <a:r>
              <a:rPr lang="en-US" dirty="0">
                <a:latin typeface="+mn-lt"/>
              </a:rPr>
              <a:t>Data sourced from reputable government agencies, ERS and BLS, ensuring rigorous, unbiased, and up-to-date information.</a:t>
            </a:r>
            <a:endParaRPr lang="en-US" dirty="0">
              <a:solidFill>
                <a:schemeClr val="tx1"/>
              </a:solidFill>
              <a:latin typeface="+mn-lt"/>
            </a:endParaRPr>
          </a:p>
        </p:txBody>
      </p:sp>
      <p:sp>
        <p:nvSpPr>
          <p:cNvPr id="1211" name="Google Shape;1211;p52"/>
          <p:cNvSpPr txBox="1">
            <a:spLocks noGrp="1"/>
          </p:cNvSpPr>
          <p:nvPr>
            <p:ph type="subTitle" idx="2"/>
          </p:nvPr>
        </p:nvSpPr>
        <p:spPr>
          <a:xfrm>
            <a:off x="601133" y="1203600"/>
            <a:ext cx="3883267" cy="3605468"/>
          </a:xfrm>
          <a:prstGeom prst="rect">
            <a:avLst/>
          </a:prstGeom>
        </p:spPr>
        <p:txBody>
          <a:bodyPr spcFirstLastPara="1" wrap="square" lIns="91425" tIns="91425" rIns="91425" bIns="91425" anchor="t" anchorCtr="0">
            <a:noAutofit/>
          </a:bodyPr>
          <a:lstStyle/>
          <a:p>
            <a:pPr marL="285750" indent="-285750">
              <a:buFont typeface="Wingdings" panose="05000000000000000000" pitchFamily="2" charset="2"/>
              <a:buChar char="§"/>
            </a:pPr>
            <a:r>
              <a:rPr lang="en-US" i="1" dirty="0" err="1">
                <a:latin typeface="+mn-lt"/>
              </a:rPr>
              <a:t>DataSet</a:t>
            </a:r>
            <a:r>
              <a:rPr lang="en-US" b="1" i="1" dirty="0">
                <a:latin typeface="+mn-lt"/>
              </a:rPr>
              <a:t> </a:t>
            </a:r>
            <a:r>
              <a:rPr lang="en-US" dirty="0">
                <a:latin typeface="+mn-lt"/>
              </a:rPr>
              <a:t>: U.S. Department of Agriculture, Economic Research Service. (2024). Food-at-Home Monthly Area Prices </a:t>
            </a:r>
            <a:r>
              <a:rPr lang="en-US" dirty="0">
                <a:solidFill>
                  <a:srgbClr val="00B0F0"/>
                </a:solidFill>
                <a:latin typeface="+mn-lt"/>
                <a:hlinkClick r:id="rId4">
                  <a:extLst>
                    <a:ext uri="{A12FA001-AC4F-418D-AE19-62706E023703}">
                      <ahyp:hlinkClr xmlns:ahyp="http://schemas.microsoft.com/office/drawing/2018/hyperlinkcolor" val="tx"/>
                    </a:ext>
                  </a:extLst>
                </a:hlinkClick>
              </a:rPr>
              <a:t>https://www.ers.usda.gov/data-products/food-at-home-monthly-area-prices</a:t>
            </a:r>
            <a:endParaRPr lang="en-US" dirty="0">
              <a:solidFill>
                <a:srgbClr val="00B0F0"/>
              </a:solidFill>
              <a:latin typeface="+mn-lt"/>
            </a:endParaRPr>
          </a:p>
          <a:p>
            <a:pPr marL="285750" indent="-285750">
              <a:buFont typeface="Wingdings" panose="05000000000000000000" pitchFamily="2" charset="2"/>
              <a:buChar char="§"/>
            </a:pPr>
            <a:r>
              <a:rPr lang="en-US" dirty="0">
                <a:solidFill>
                  <a:schemeClr val="tx1"/>
                </a:solidFill>
                <a:latin typeface="+mn-lt"/>
              </a:rPr>
              <a:t>Provides comprehensive monthly food price data for 90 categories across key U.S. metro areas and regions, covering 2012 to 2018.</a:t>
            </a:r>
          </a:p>
          <a:p>
            <a:pPr marL="285750" indent="-285750">
              <a:buFont typeface="Wingdings" panose="05000000000000000000" pitchFamily="2" charset="2"/>
              <a:buChar char="§"/>
            </a:pPr>
            <a:r>
              <a:rPr lang="en-US" dirty="0">
                <a:solidFill>
                  <a:schemeClr val="tx1"/>
                </a:solidFill>
                <a:latin typeface="+mn-lt"/>
              </a:rPr>
              <a:t>Data was downloaded in CSV format, including unit values and multiple price indexes for efficient integration and analysis</a:t>
            </a:r>
          </a:p>
        </p:txBody>
      </p:sp>
      <p:sp>
        <p:nvSpPr>
          <p:cNvPr id="1212" name="Google Shape;1212;p52"/>
          <p:cNvSpPr txBox="1">
            <a:spLocks noGrp="1"/>
          </p:cNvSpPr>
          <p:nvPr>
            <p:ph type="subTitle" idx="3"/>
          </p:nvPr>
        </p:nvSpPr>
        <p:spPr>
          <a:xfrm>
            <a:off x="601133" y="687525"/>
            <a:ext cx="3883267" cy="513300"/>
          </a:xfrm>
          <a:prstGeom prst="rect">
            <a:avLst/>
          </a:prstGeom>
          <a:solidFill>
            <a:schemeClr val="bg2"/>
          </a:solidFill>
        </p:spPr>
        <p:txBody>
          <a:bodyPr spcFirstLastPara="1" wrap="square" lIns="91425" tIns="91425" rIns="91425" bIns="91425" anchor="ctr" anchorCtr="0">
            <a:noAutofit/>
          </a:bodyPr>
          <a:lstStyle/>
          <a:p>
            <a:pPr algn="just"/>
            <a:r>
              <a:rPr lang="en-US" sz="1800" b="1" dirty="0"/>
              <a:t>Food Pricing Data (USDA ERS)</a:t>
            </a:r>
          </a:p>
        </p:txBody>
      </p:sp>
      <p:sp>
        <p:nvSpPr>
          <p:cNvPr id="1213" name="Google Shape;1213;p52"/>
          <p:cNvSpPr txBox="1">
            <a:spLocks noGrp="1"/>
          </p:cNvSpPr>
          <p:nvPr>
            <p:ph type="subTitle" idx="4"/>
          </p:nvPr>
        </p:nvSpPr>
        <p:spPr>
          <a:xfrm>
            <a:off x="4659500" y="687525"/>
            <a:ext cx="3939500" cy="513300"/>
          </a:xfrm>
          <a:prstGeom prst="rect">
            <a:avLst/>
          </a:prstGeom>
          <a:solidFill>
            <a:schemeClr val="bg2"/>
          </a:solidFill>
        </p:spPr>
        <p:txBody>
          <a:bodyPr spcFirstLastPara="1" wrap="square" lIns="91425" tIns="91425" rIns="91425" bIns="91425" anchor="ctr" anchorCtr="0">
            <a:noAutofit/>
          </a:bodyPr>
          <a:lstStyle/>
          <a:p>
            <a:r>
              <a:rPr lang="en-US" b="1" dirty="0"/>
              <a:t>Economic Data (BLS)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6"/>
        <p:cNvGrpSpPr/>
        <p:nvPr/>
      </p:nvGrpSpPr>
      <p:grpSpPr>
        <a:xfrm>
          <a:off x="0" y="0"/>
          <a:ext cx="0" cy="0"/>
          <a:chOff x="0" y="0"/>
          <a:chExt cx="0" cy="0"/>
        </a:xfrm>
      </p:grpSpPr>
      <p:sp>
        <p:nvSpPr>
          <p:cNvPr id="1358" name="Google Shape;1358;p59"/>
          <p:cNvSpPr txBox="1">
            <a:spLocks noGrp="1"/>
          </p:cNvSpPr>
          <p:nvPr>
            <p:ph type="subTitle" idx="1"/>
          </p:nvPr>
        </p:nvSpPr>
        <p:spPr>
          <a:xfrm>
            <a:off x="746725" y="445624"/>
            <a:ext cx="5378400" cy="3447609"/>
          </a:xfrm>
          <a:prstGeom prst="rect">
            <a:avLst/>
          </a:prstGeom>
        </p:spPr>
        <p:txBody>
          <a:bodyPr spcFirstLastPara="1" wrap="square" lIns="91425" tIns="91425" rIns="91425" bIns="91425" anchor="t" anchorCtr="0">
            <a:noAutofit/>
          </a:bodyPr>
          <a:lstStyle/>
          <a:p>
            <a:pPr marL="0" indent="0"/>
            <a:r>
              <a:rPr lang="en-US" sz="1200" i="1" dirty="0">
                <a:latin typeface="+mn-lt"/>
              </a:rPr>
              <a:t>Covers national, regional (4 census regions), and metropolitan data over multiple years and months, enabling robust time series analysis.</a:t>
            </a:r>
          </a:p>
          <a:p>
            <a:pPr marL="0" indent="0"/>
            <a:endParaRPr lang="en-US" sz="1200" i="1" dirty="0">
              <a:latin typeface="+mn-lt"/>
            </a:endParaRPr>
          </a:p>
          <a:p>
            <a:pPr marL="285750" indent="-285750">
              <a:buFont typeface="Wingdings" panose="05000000000000000000" pitchFamily="2" charset="2"/>
              <a:buChar char="§"/>
            </a:pPr>
            <a:r>
              <a:rPr lang="en-US" sz="1200" b="1" dirty="0">
                <a:latin typeface="+mn-lt"/>
              </a:rPr>
              <a:t>The dataset provides detailed insights for 10 metropolitan areas, leveraging publicly accessible data from trusted government sources like USDA ERS and BLS. Expanding beyond these regions would require additional permissions, presenting an opportunity for future collaboration to enhance the breadth of analysis.</a:t>
            </a:r>
          </a:p>
          <a:p>
            <a:pPr marL="0" indent="0"/>
            <a:endParaRPr lang="en-US" sz="1200" b="1" dirty="0">
              <a:latin typeface="+mn-lt"/>
            </a:endParaRPr>
          </a:p>
          <a:p>
            <a:pPr marL="285750" indent="-285750">
              <a:buFont typeface="Wingdings" panose="05000000000000000000" pitchFamily="2" charset="2"/>
              <a:buChar char="§"/>
            </a:pPr>
            <a:r>
              <a:rPr lang="en-US" sz="1200" b="1" dirty="0">
                <a:latin typeface="+mn-lt"/>
              </a:rPr>
              <a:t>Alignment by Key Attributes</a:t>
            </a:r>
            <a:r>
              <a:rPr lang="en-US" sz="1200" dirty="0">
                <a:latin typeface="+mn-lt"/>
              </a:rPr>
              <a:t>: Merged food pricing data (ERS) with economic data (BLS) using key attributes like city, region, month and year to ensure accurate integration.</a:t>
            </a:r>
          </a:p>
          <a:p>
            <a:pPr marL="285750" indent="-285750">
              <a:buFont typeface="Wingdings" panose="05000000000000000000" pitchFamily="2" charset="2"/>
              <a:buChar char="§"/>
            </a:pPr>
            <a:r>
              <a:rPr lang="en-US" sz="1200" b="1" dirty="0">
                <a:latin typeface="+mn-lt"/>
              </a:rPr>
              <a:t>Standardized Formats</a:t>
            </a:r>
            <a:r>
              <a:rPr lang="en-US" sz="1200" dirty="0">
                <a:latin typeface="+mn-lt"/>
              </a:rPr>
              <a:t>: Ensured consistency by converting all variables into a uniform format, such as aligning time periods and standardizing geographic labels.</a:t>
            </a:r>
          </a:p>
          <a:p>
            <a:pPr marL="285750" indent="-285750">
              <a:buFont typeface="Wingdings" panose="05000000000000000000" pitchFamily="2" charset="2"/>
              <a:buChar char="§"/>
            </a:pPr>
            <a:r>
              <a:rPr lang="en-US" sz="1200" b="1" dirty="0">
                <a:latin typeface="+mn-lt"/>
              </a:rPr>
              <a:t>Efficient Data Handling</a:t>
            </a:r>
            <a:r>
              <a:rPr lang="en-US" sz="1200" dirty="0">
                <a:latin typeface="+mn-lt"/>
              </a:rPr>
              <a:t>: Used CSV files for seamless data manipulation, enabling straightforward merging and efficient data processing.</a:t>
            </a:r>
          </a:p>
          <a:p>
            <a:pPr marL="285750" indent="-285750">
              <a:buFont typeface="Wingdings" panose="05000000000000000000" pitchFamily="2" charset="2"/>
              <a:buChar char="§"/>
            </a:pPr>
            <a:r>
              <a:rPr lang="en-US" sz="1200" b="1" dirty="0">
                <a:latin typeface="+mn-lt"/>
              </a:rPr>
              <a:t>Final Unified Dataset</a:t>
            </a:r>
            <a:r>
              <a:rPr lang="en-US" sz="1200" dirty="0">
                <a:latin typeface="+mn-lt"/>
              </a:rPr>
              <a:t>: Created a comprehensive dataset that combines economic and food pricing information (contains 113,400 rows).</a:t>
            </a:r>
          </a:p>
          <a:p>
            <a:pPr marL="285750" indent="-285750">
              <a:buFont typeface="Wingdings" panose="05000000000000000000" pitchFamily="2" charset="2"/>
              <a:buChar char="§"/>
            </a:pPr>
            <a:endParaRPr lang="en-US" sz="1200" dirty="0">
              <a:latin typeface="+mn-lt"/>
            </a:endParaRPr>
          </a:p>
        </p:txBody>
      </p:sp>
      <p:grpSp>
        <p:nvGrpSpPr>
          <p:cNvPr id="1359" name="Google Shape;1359;p59"/>
          <p:cNvGrpSpPr/>
          <p:nvPr/>
        </p:nvGrpSpPr>
        <p:grpSpPr>
          <a:xfrm>
            <a:off x="6012000" y="677966"/>
            <a:ext cx="3036326" cy="3107267"/>
            <a:chOff x="4240775" y="1006100"/>
            <a:chExt cx="4038600" cy="3092725"/>
          </a:xfrm>
        </p:grpSpPr>
        <p:sp>
          <p:nvSpPr>
            <p:cNvPr id="1360" name="Google Shape;1360;p59"/>
            <p:cNvSpPr/>
            <p:nvPr/>
          </p:nvSpPr>
          <p:spPr>
            <a:xfrm>
              <a:off x="5837225" y="3622725"/>
              <a:ext cx="845700" cy="476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4240775" y="1006100"/>
              <a:ext cx="4038600" cy="2616600"/>
            </a:xfrm>
            <a:prstGeom prst="roundRect">
              <a:avLst>
                <a:gd name="adj" fmla="val 4972"/>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5993675" y="3414800"/>
              <a:ext cx="532800" cy="10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58DD82C6-127B-C1D1-F817-875DA1EF4464}"/>
              </a:ext>
            </a:extLst>
          </p:cNvPr>
          <p:cNvPicPr>
            <a:picLocks noChangeAspect="1"/>
          </p:cNvPicPr>
          <p:nvPr/>
        </p:nvPicPr>
        <p:blipFill>
          <a:blip r:embed="rId3"/>
          <a:stretch>
            <a:fillRect/>
          </a:stretch>
        </p:blipFill>
        <p:spPr>
          <a:xfrm>
            <a:off x="6206400" y="850117"/>
            <a:ext cx="2728800" cy="2247850"/>
          </a:xfrm>
          <a:prstGeom prst="rect">
            <a:avLst/>
          </a:prstGeom>
        </p:spPr>
      </p:pic>
    </p:spTree>
    <p:extLst>
      <p:ext uri="{BB962C8B-B14F-4D97-AF65-F5344CB8AC3E}">
        <p14:creationId xmlns:p14="http://schemas.microsoft.com/office/powerpoint/2010/main" val="278985148"/>
      </p:ext>
    </p:extLst>
  </p:cSld>
  <p:clrMapOvr>
    <a:masterClrMapping/>
  </p:clrMapOvr>
</p:sld>
</file>

<file path=ppt/theme/theme1.xml><?xml version="1.0" encoding="utf-8"?>
<a:theme xmlns:a="http://schemas.openxmlformats.org/drawingml/2006/main" name="Food Waste: Environmental Impact Thesis Defense by Slidesgo">
  <a:themeElements>
    <a:clrScheme name="Simple Light">
      <a:dk1>
        <a:srgbClr val="1F272D"/>
      </a:dk1>
      <a:lt1>
        <a:srgbClr val="FFFFFF"/>
      </a:lt1>
      <a:dk2>
        <a:srgbClr val="89AD29"/>
      </a:dk2>
      <a:lt2>
        <a:srgbClr val="AECC5F"/>
      </a:lt2>
      <a:accent1>
        <a:srgbClr val="D9D9D9"/>
      </a:accent1>
      <a:accent2>
        <a:srgbClr val="EFEFEF"/>
      </a:accent2>
      <a:accent3>
        <a:srgbClr val="FFFFFF"/>
      </a:accent3>
      <a:accent4>
        <a:srgbClr val="FFFFFF"/>
      </a:accent4>
      <a:accent5>
        <a:srgbClr val="FFFFFF"/>
      </a:accent5>
      <a:accent6>
        <a:srgbClr val="FFFFFF"/>
      </a:accent6>
      <a:hlink>
        <a:srgbClr val="1F27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4759</TotalTime>
  <Words>5644</Words>
  <Application>Microsoft Office PowerPoint</Application>
  <PresentationFormat>On-screen Show (16:9)</PresentationFormat>
  <Paragraphs>1777</Paragraphs>
  <Slides>59</Slides>
  <Notes>32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59</vt:i4>
      </vt:variant>
    </vt:vector>
  </HeadingPairs>
  <TitlesOfParts>
    <vt:vector size="70" baseType="lpstr">
      <vt:lpstr>Prata</vt:lpstr>
      <vt:lpstr>Aptos Display</vt:lpstr>
      <vt:lpstr>Raleway</vt:lpstr>
      <vt:lpstr>Roboto</vt:lpstr>
      <vt:lpstr>Aptos</vt:lpstr>
      <vt:lpstr>Wingdings</vt:lpstr>
      <vt:lpstr>DM Sans</vt:lpstr>
      <vt:lpstr>Cambria Math</vt:lpstr>
      <vt:lpstr>Arial</vt:lpstr>
      <vt:lpstr>Food Waste: Environmental Impact Thesis Defense by Slidesgo</vt:lpstr>
      <vt:lpstr>Office Theme</vt:lpstr>
      <vt:lpstr>The Food Equation: Balancing Demand and Pricing with Data-Driven Forecasts</vt:lpstr>
      <vt:lpstr>PowerPoint Presentation</vt:lpstr>
      <vt:lpstr>PowerPoint Presentation</vt:lpstr>
      <vt:lpstr>PowerPoint Presentation</vt:lpstr>
      <vt:lpstr>PROBLEM STATEMENT</vt:lpstr>
      <vt:lpstr>POTENTIAL STAKEHOLDERS</vt:lpstr>
      <vt:lpstr>PowerPoint Presentation</vt:lpstr>
      <vt:lpstr>DATA COLLECTION: From Source to Strategy</vt:lpstr>
      <vt:lpstr>PowerPoint Presentation</vt:lpstr>
      <vt:lpstr>DATASET DESCRIPTION</vt:lpstr>
      <vt:lpstr>PowerPoint Presentation</vt:lpstr>
      <vt:lpstr>DATA PREPROCESSING AND CATEGORIZATION</vt:lpstr>
      <vt:lpstr>DATA PREPROCESSING AND CATEGORIZATION</vt:lpstr>
      <vt:lpstr>PowerPoint Presentation</vt:lpstr>
      <vt:lpstr>PowerPoint Presentation</vt:lpstr>
      <vt:lpstr>PowerPoint Presentation</vt:lpstr>
      <vt:lpstr>PowerPoint Presentation</vt:lpstr>
      <vt:lpstr>04</vt:lpstr>
      <vt:lpstr>PowerPoint Presentation</vt:lpstr>
      <vt:lpstr>PowerPoint Presentation</vt:lpstr>
      <vt:lpstr>PowerPoint Presentation</vt:lpstr>
      <vt:lpstr>PowerPoint Presentation</vt:lpstr>
      <vt:lpstr>PowerPoint Presentation</vt:lpstr>
      <vt:lpstr>PowerPoint Presentation</vt:lpstr>
      <vt:lpstr>Modelling</vt:lpstr>
      <vt:lpstr>Modelling</vt:lpstr>
      <vt:lpstr>Modelling</vt:lpstr>
      <vt:lpstr>Modelling</vt:lpstr>
      <vt:lpstr>Modelling</vt:lpstr>
      <vt:lpstr>Model Performance Across Food Categories </vt:lpstr>
      <vt:lpstr>PowerPoint Presentation</vt:lpstr>
      <vt:lpstr>PowerPoint Presentation</vt:lpstr>
      <vt:lpstr>ARIMA ON SEASONALLY ADJUSTED DATA 'Alcohol in New York-Newark-Jersey City  NY-NJ-PA'</vt:lpstr>
      <vt:lpstr>ARIMA ON SEASONALLY ADJUSTED DATA. 'Alcohol in New York-Newark-Jersey City  NY-NJ-PA'</vt:lpstr>
      <vt:lpstr>ARIMA ON SEASONALLY ADJUSTED DATA 'Cheese and cream cheese in Dallas-Fort Worth-Arlington  TX'</vt:lpstr>
      <vt:lpstr>ARIMA ON SEASONALLY ADJUSTED DATA 'Cheese and cream cheese in Dallas-Fort Worth-Arlington  TX'</vt:lpstr>
      <vt:lpstr>ARIMA ON SEASONALLY ADJUSTED DATA 'Cheese and cream cheese in Dallas-Fort Worth-Arlington  TX'</vt:lpstr>
      <vt:lpstr>ARIMA ON SEASONALLY ADJUSTED DATA </vt:lpstr>
      <vt:lpstr>TIME SERIES MODELS </vt:lpstr>
      <vt:lpstr>TIME SERIES MODELS </vt:lpstr>
      <vt:lpstr>TIME SERIES MODELS </vt:lpstr>
      <vt:lpstr>TIME SERIES MODELS </vt:lpstr>
      <vt:lpstr>PowerPoint Presentation</vt:lpstr>
      <vt:lpstr>TIME SERIES MODELS</vt:lpstr>
      <vt:lpstr>TIME SERIES MODELS</vt:lpstr>
      <vt:lpstr>TIME SERIES MODELS</vt:lpstr>
      <vt:lpstr>TIME SERIES MODELS</vt:lpstr>
      <vt:lpstr>TIME SERIES MODELS</vt:lpstr>
      <vt:lpstr>TIME SERIES MODELS</vt:lpstr>
      <vt:lpstr>TIME SERIES MODELS</vt:lpstr>
      <vt:lpstr>TIME SERIES MODELS</vt:lpstr>
      <vt:lpstr>TIME SERIES MODELS</vt:lpstr>
      <vt:lpstr>TIME SERIES MODELS</vt:lpstr>
      <vt:lpstr>PRICE ELASTICITY</vt:lpstr>
      <vt:lpstr>INTERPRETATION OF PRICE ELASTICITY OF DEMAND (PED)</vt:lpstr>
      <vt:lpstr>INTERPRETATION OF PRICE ELASTICITY OF DEMAND (PED)</vt:lpstr>
      <vt:lpstr>CONCLUSION</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Lokesh Reddy</dc:creator>
  <cp:lastModifiedBy>Lokesh Reddy Kuppireddy</cp:lastModifiedBy>
  <cp:revision>41</cp:revision>
  <dcterms:modified xsi:type="dcterms:W3CDTF">2024-11-29T23:13:39Z</dcterms:modified>
</cp:coreProperties>
</file>